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6" r:id="rId29"/>
    <p:sldId id="284" r:id="rId30"/>
    <p:sldId id="287" r:id="rId31"/>
    <p:sldId id="285" r:id="rId32"/>
    <p:sldId id="288" r:id="rId33"/>
    <p:sldId id="290" r:id="rId34"/>
    <p:sldId id="291" r:id="rId35"/>
    <p:sldId id="292" r:id="rId36"/>
    <p:sldId id="293" r:id="rId37"/>
    <p:sldId id="294" r:id="rId38"/>
    <p:sldId id="295" r:id="rId39"/>
    <p:sldId id="296" r:id="rId40"/>
    <p:sldId id="298" r:id="rId41"/>
    <p:sldId id="297" r:id="rId42"/>
    <p:sldId id="299"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ammad hasannejad" initials="mh" lastIdx="7" clrIdx="0">
    <p:extLst>
      <p:ext uri="{19B8F6BF-5375-455C-9EA6-DF929625EA0E}">
        <p15:presenceInfo xmlns:p15="http://schemas.microsoft.com/office/powerpoint/2012/main" userId="39b124f4c24f160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E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p:cViewPr varScale="1">
        <p:scale>
          <a:sx n="86" d="100"/>
          <a:sy n="86" d="100"/>
        </p:scale>
        <p:origin x="557"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F5F15-001F-E48E-2C24-20C773B4CA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EEB887-F8A7-9101-E74D-BBCF6BC4D2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001BFF-1DCF-91FC-050A-104832037907}"/>
              </a:ext>
            </a:extLst>
          </p:cNvPr>
          <p:cNvSpPr>
            <a:spLocks noGrp="1"/>
          </p:cNvSpPr>
          <p:nvPr>
            <p:ph type="dt" sz="half" idx="10"/>
          </p:nvPr>
        </p:nvSpPr>
        <p:spPr/>
        <p:txBody>
          <a:bodyPr/>
          <a:lstStyle/>
          <a:p>
            <a:fld id="{8E808C9D-ED60-40FF-9FD5-EB025E480B70}" type="datetimeFigureOut">
              <a:rPr lang="en-US" smtClean="0"/>
              <a:t>10/6/2022</a:t>
            </a:fld>
            <a:endParaRPr lang="en-US" dirty="0"/>
          </a:p>
        </p:txBody>
      </p:sp>
      <p:sp>
        <p:nvSpPr>
          <p:cNvPr id="5" name="Footer Placeholder 4">
            <a:extLst>
              <a:ext uri="{FF2B5EF4-FFF2-40B4-BE49-F238E27FC236}">
                <a16:creationId xmlns:a16="http://schemas.microsoft.com/office/drawing/2014/main" id="{021C9F7E-506F-5C7A-A1B9-7A9B1F5F4D8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AC3A37C-4019-1650-4DD6-7571EB421038}"/>
              </a:ext>
            </a:extLst>
          </p:cNvPr>
          <p:cNvSpPr>
            <a:spLocks noGrp="1"/>
          </p:cNvSpPr>
          <p:nvPr>
            <p:ph type="sldNum" sz="quarter" idx="12"/>
          </p:nvPr>
        </p:nvSpPr>
        <p:spPr/>
        <p:txBody>
          <a:bodyPr/>
          <a:lstStyle/>
          <a:p>
            <a:fld id="{A58D9787-B96F-4A8E-8A47-1E248F282474}" type="slidenum">
              <a:rPr lang="en-US" smtClean="0"/>
              <a:t>‹#›</a:t>
            </a:fld>
            <a:endParaRPr lang="en-US" dirty="0"/>
          </a:p>
        </p:txBody>
      </p:sp>
    </p:spTree>
    <p:extLst>
      <p:ext uri="{BB962C8B-B14F-4D97-AF65-F5344CB8AC3E}">
        <p14:creationId xmlns:p14="http://schemas.microsoft.com/office/powerpoint/2010/main" val="2553597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2CD9B-9E3E-3CCF-A4D3-52ECC935A8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AF332C-B30E-3B8C-66CB-57603011FD3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6AEC67-6CE9-9DCE-861F-E42470EFED5D}"/>
              </a:ext>
            </a:extLst>
          </p:cNvPr>
          <p:cNvSpPr>
            <a:spLocks noGrp="1"/>
          </p:cNvSpPr>
          <p:nvPr>
            <p:ph type="dt" sz="half" idx="10"/>
          </p:nvPr>
        </p:nvSpPr>
        <p:spPr/>
        <p:txBody>
          <a:bodyPr/>
          <a:lstStyle/>
          <a:p>
            <a:fld id="{8E808C9D-ED60-40FF-9FD5-EB025E480B70}" type="datetimeFigureOut">
              <a:rPr lang="en-US" smtClean="0"/>
              <a:t>10/6/2022</a:t>
            </a:fld>
            <a:endParaRPr lang="en-US" dirty="0"/>
          </a:p>
        </p:txBody>
      </p:sp>
      <p:sp>
        <p:nvSpPr>
          <p:cNvPr id="5" name="Footer Placeholder 4">
            <a:extLst>
              <a:ext uri="{FF2B5EF4-FFF2-40B4-BE49-F238E27FC236}">
                <a16:creationId xmlns:a16="http://schemas.microsoft.com/office/drawing/2014/main" id="{70828951-541F-16D1-3C36-61EACF98E45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771217C-DA5F-C8D4-D53F-F5032A503042}"/>
              </a:ext>
            </a:extLst>
          </p:cNvPr>
          <p:cNvSpPr>
            <a:spLocks noGrp="1"/>
          </p:cNvSpPr>
          <p:nvPr>
            <p:ph type="sldNum" sz="quarter" idx="12"/>
          </p:nvPr>
        </p:nvSpPr>
        <p:spPr/>
        <p:txBody>
          <a:bodyPr/>
          <a:lstStyle/>
          <a:p>
            <a:fld id="{A58D9787-B96F-4A8E-8A47-1E248F282474}" type="slidenum">
              <a:rPr lang="en-US" smtClean="0"/>
              <a:t>‹#›</a:t>
            </a:fld>
            <a:endParaRPr lang="en-US" dirty="0"/>
          </a:p>
        </p:txBody>
      </p:sp>
    </p:spTree>
    <p:extLst>
      <p:ext uri="{BB962C8B-B14F-4D97-AF65-F5344CB8AC3E}">
        <p14:creationId xmlns:p14="http://schemas.microsoft.com/office/powerpoint/2010/main" val="33076719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D5B7A8-5C89-D693-1E20-5F7CD7E9C8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5F0F45-0FC1-9B2B-88C8-2ECEB57BA1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475AF5-AF15-969E-000F-27B985BBAC35}"/>
              </a:ext>
            </a:extLst>
          </p:cNvPr>
          <p:cNvSpPr>
            <a:spLocks noGrp="1"/>
          </p:cNvSpPr>
          <p:nvPr>
            <p:ph type="dt" sz="half" idx="10"/>
          </p:nvPr>
        </p:nvSpPr>
        <p:spPr/>
        <p:txBody>
          <a:bodyPr/>
          <a:lstStyle/>
          <a:p>
            <a:fld id="{8E808C9D-ED60-40FF-9FD5-EB025E480B70}" type="datetimeFigureOut">
              <a:rPr lang="en-US" smtClean="0"/>
              <a:t>10/6/2022</a:t>
            </a:fld>
            <a:endParaRPr lang="en-US" dirty="0"/>
          </a:p>
        </p:txBody>
      </p:sp>
      <p:sp>
        <p:nvSpPr>
          <p:cNvPr id="5" name="Footer Placeholder 4">
            <a:extLst>
              <a:ext uri="{FF2B5EF4-FFF2-40B4-BE49-F238E27FC236}">
                <a16:creationId xmlns:a16="http://schemas.microsoft.com/office/drawing/2014/main" id="{05163DAE-09E3-0C95-AC8B-50BE662156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721AC0-62ED-D1EE-6005-83D9DB585F24}"/>
              </a:ext>
            </a:extLst>
          </p:cNvPr>
          <p:cNvSpPr>
            <a:spLocks noGrp="1"/>
          </p:cNvSpPr>
          <p:nvPr>
            <p:ph type="sldNum" sz="quarter" idx="12"/>
          </p:nvPr>
        </p:nvSpPr>
        <p:spPr/>
        <p:txBody>
          <a:bodyPr/>
          <a:lstStyle/>
          <a:p>
            <a:fld id="{A58D9787-B96F-4A8E-8A47-1E248F282474}" type="slidenum">
              <a:rPr lang="en-US" smtClean="0"/>
              <a:t>‹#›</a:t>
            </a:fld>
            <a:endParaRPr lang="en-US" dirty="0"/>
          </a:p>
        </p:txBody>
      </p:sp>
    </p:spTree>
    <p:extLst>
      <p:ext uri="{BB962C8B-B14F-4D97-AF65-F5344CB8AC3E}">
        <p14:creationId xmlns:p14="http://schemas.microsoft.com/office/powerpoint/2010/main" val="382503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08BD7-BC48-9E6F-EBE3-A64D3A7598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D4902-02DA-F6F4-E567-F7D33FEBB0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4B9E2-B486-F460-3939-D68D916FA795}"/>
              </a:ext>
            </a:extLst>
          </p:cNvPr>
          <p:cNvSpPr>
            <a:spLocks noGrp="1"/>
          </p:cNvSpPr>
          <p:nvPr>
            <p:ph type="dt" sz="half" idx="10"/>
          </p:nvPr>
        </p:nvSpPr>
        <p:spPr/>
        <p:txBody>
          <a:bodyPr/>
          <a:lstStyle/>
          <a:p>
            <a:fld id="{8E808C9D-ED60-40FF-9FD5-EB025E480B70}" type="datetimeFigureOut">
              <a:rPr lang="en-US" smtClean="0"/>
              <a:t>10/6/2022</a:t>
            </a:fld>
            <a:endParaRPr lang="en-US" dirty="0"/>
          </a:p>
        </p:txBody>
      </p:sp>
      <p:sp>
        <p:nvSpPr>
          <p:cNvPr id="5" name="Footer Placeholder 4">
            <a:extLst>
              <a:ext uri="{FF2B5EF4-FFF2-40B4-BE49-F238E27FC236}">
                <a16:creationId xmlns:a16="http://schemas.microsoft.com/office/drawing/2014/main" id="{E088C5D3-6E42-6028-E145-EF98E8DD92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A2F338-A6F0-BB57-164B-373C0B76056D}"/>
              </a:ext>
            </a:extLst>
          </p:cNvPr>
          <p:cNvSpPr>
            <a:spLocks noGrp="1"/>
          </p:cNvSpPr>
          <p:nvPr>
            <p:ph type="sldNum" sz="quarter" idx="12"/>
          </p:nvPr>
        </p:nvSpPr>
        <p:spPr/>
        <p:txBody>
          <a:bodyPr/>
          <a:lstStyle/>
          <a:p>
            <a:fld id="{A58D9787-B96F-4A8E-8A47-1E248F282474}" type="slidenum">
              <a:rPr lang="en-US" smtClean="0"/>
              <a:t>‹#›</a:t>
            </a:fld>
            <a:endParaRPr lang="en-US" dirty="0"/>
          </a:p>
        </p:txBody>
      </p:sp>
      <p:pic>
        <p:nvPicPr>
          <p:cNvPr id="8" name="Picture 7">
            <a:extLst>
              <a:ext uri="{FF2B5EF4-FFF2-40B4-BE49-F238E27FC236}">
                <a16:creationId xmlns:a16="http://schemas.microsoft.com/office/drawing/2014/main" id="{E4950547-AA12-49E8-BD69-5D5E47F347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0045" y="5674158"/>
            <a:ext cx="730228" cy="73747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 name="Picture 8">
            <a:extLst>
              <a:ext uri="{FF2B5EF4-FFF2-40B4-BE49-F238E27FC236}">
                <a16:creationId xmlns:a16="http://schemas.microsoft.com/office/drawing/2014/main" id="{9B503946-E352-4E2E-ADBC-530B88DCE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3461" y="5650606"/>
            <a:ext cx="730229" cy="78457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 name="Picture 9">
            <a:extLst>
              <a:ext uri="{FF2B5EF4-FFF2-40B4-BE49-F238E27FC236}">
                <a16:creationId xmlns:a16="http://schemas.microsoft.com/office/drawing/2014/main" id="{5F8B1F0C-5EDB-49F0-9C51-78066500F9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6274" y="5679867"/>
            <a:ext cx="862265" cy="85904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1" name="Picture 10">
            <a:extLst>
              <a:ext uri="{FF2B5EF4-FFF2-40B4-BE49-F238E27FC236}">
                <a16:creationId xmlns:a16="http://schemas.microsoft.com/office/drawing/2014/main" id="{A475021B-769F-4E82-BC3D-7B67187DBD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5170" y="5697710"/>
            <a:ext cx="813959" cy="74794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Tree>
    <p:extLst>
      <p:ext uri="{BB962C8B-B14F-4D97-AF65-F5344CB8AC3E}">
        <p14:creationId xmlns:p14="http://schemas.microsoft.com/office/powerpoint/2010/main" val="2161298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135C-0A80-116E-3181-A208CF9DCBF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A70BA8-73C4-193A-6FEA-E50C755D05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9091F7-CCA5-DDE1-E23A-636B5CBECB38}"/>
              </a:ext>
            </a:extLst>
          </p:cNvPr>
          <p:cNvSpPr>
            <a:spLocks noGrp="1"/>
          </p:cNvSpPr>
          <p:nvPr>
            <p:ph type="dt" sz="half" idx="10"/>
          </p:nvPr>
        </p:nvSpPr>
        <p:spPr/>
        <p:txBody>
          <a:bodyPr/>
          <a:lstStyle/>
          <a:p>
            <a:fld id="{8E808C9D-ED60-40FF-9FD5-EB025E480B70}" type="datetimeFigureOut">
              <a:rPr lang="en-US" smtClean="0"/>
              <a:t>10/6/2022</a:t>
            </a:fld>
            <a:endParaRPr lang="en-US" dirty="0"/>
          </a:p>
        </p:txBody>
      </p:sp>
      <p:sp>
        <p:nvSpPr>
          <p:cNvPr id="5" name="Footer Placeholder 4">
            <a:extLst>
              <a:ext uri="{FF2B5EF4-FFF2-40B4-BE49-F238E27FC236}">
                <a16:creationId xmlns:a16="http://schemas.microsoft.com/office/drawing/2014/main" id="{B8E734D5-161A-AB3C-321F-1C90C197408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84F42B-3FC0-BAD2-3C5C-D16697B6AA51}"/>
              </a:ext>
            </a:extLst>
          </p:cNvPr>
          <p:cNvSpPr>
            <a:spLocks noGrp="1"/>
          </p:cNvSpPr>
          <p:nvPr>
            <p:ph type="sldNum" sz="quarter" idx="12"/>
          </p:nvPr>
        </p:nvSpPr>
        <p:spPr/>
        <p:txBody>
          <a:bodyPr/>
          <a:lstStyle/>
          <a:p>
            <a:fld id="{A58D9787-B96F-4A8E-8A47-1E248F282474}" type="slidenum">
              <a:rPr lang="en-US" smtClean="0"/>
              <a:t>‹#›</a:t>
            </a:fld>
            <a:endParaRPr lang="en-US" dirty="0"/>
          </a:p>
        </p:txBody>
      </p:sp>
    </p:spTree>
    <p:extLst>
      <p:ext uri="{BB962C8B-B14F-4D97-AF65-F5344CB8AC3E}">
        <p14:creationId xmlns:p14="http://schemas.microsoft.com/office/powerpoint/2010/main" val="2560470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C5732-6200-63A2-57B0-136C8B9F53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1643F6-3227-0479-276F-0B0552E6F43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AD24DA-986E-60AB-4B40-4448DD8F13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244214F-036E-1CDA-3D34-33F24EA7812C}"/>
              </a:ext>
            </a:extLst>
          </p:cNvPr>
          <p:cNvSpPr>
            <a:spLocks noGrp="1"/>
          </p:cNvSpPr>
          <p:nvPr>
            <p:ph type="dt" sz="half" idx="10"/>
          </p:nvPr>
        </p:nvSpPr>
        <p:spPr/>
        <p:txBody>
          <a:bodyPr/>
          <a:lstStyle/>
          <a:p>
            <a:fld id="{8E808C9D-ED60-40FF-9FD5-EB025E480B70}" type="datetimeFigureOut">
              <a:rPr lang="en-US" smtClean="0"/>
              <a:t>10/6/2022</a:t>
            </a:fld>
            <a:endParaRPr lang="en-US" dirty="0"/>
          </a:p>
        </p:txBody>
      </p:sp>
      <p:sp>
        <p:nvSpPr>
          <p:cNvPr id="6" name="Footer Placeholder 5">
            <a:extLst>
              <a:ext uri="{FF2B5EF4-FFF2-40B4-BE49-F238E27FC236}">
                <a16:creationId xmlns:a16="http://schemas.microsoft.com/office/drawing/2014/main" id="{4D2101D9-3E0B-F569-6AC8-30447195D89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D5EA661-B2CD-1C20-A8CC-A7C294F16AC3}"/>
              </a:ext>
            </a:extLst>
          </p:cNvPr>
          <p:cNvSpPr>
            <a:spLocks noGrp="1"/>
          </p:cNvSpPr>
          <p:nvPr>
            <p:ph type="sldNum" sz="quarter" idx="12"/>
          </p:nvPr>
        </p:nvSpPr>
        <p:spPr/>
        <p:txBody>
          <a:bodyPr/>
          <a:lstStyle/>
          <a:p>
            <a:fld id="{A58D9787-B96F-4A8E-8A47-1E248F282474}" type="slidenum">
              <a:rPr lang="en-US" smtClean="0"/>
              <a:t>‹#›</a:t>
            </a:fld>
            <a:endParaRPr lang="en-US" dirty="0"/>
          </a:p>
        </p:txBody>
      </p:sp>
    </p:spTree>
    <p:extLst>
      <p:ext uri="{BB962C8B-B14F-4D97-AF65-F5344CB8AC3E}">
        <p14:creationId xmlns:p14="http://schemas.microsoft.com/office/powerpoint/2010/main" val="2881143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5FC0B-EED2-8F57-8407-DE160C35C7A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25A8BB-5ADC-7286-42AB-49FE838431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C51DC8-F7B0-48BA-39C4-F206B4704D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6006FF-FB02-CB02-1B09-1FCD955AF0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E5D09C-36B6-334D-FA52-0CD27C70D8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1A0936-4AE2-BB1D-663F-8491FA6F30EC}"/>
              </a:ext>
            </a:extLst>
          </p:cNvPr>
          <p:cNvSpPr>
            <a:spLocks noGrp="1"/>
          </p:cNvSpPr>
          <p:nvPr>
            <p:ph type="dt" sz="half" idx="10"/>
          </p:nvPr>
        </p:nvSpPr>
        <p:spPr/>
        <p:txBody>
          <a:bodyPr/>
          <a:lstStyle/>
          <a:p>
            <a:fld id="{8E808C9D-ED60-40FF-9FD5-EB025E480B70}" type="datetimeFigureOut">
              <a:rPr lang="en-US" smtClean="0"/>
              <a:t>10/6/2022</a:t>
            </a:fld>
            <a:endParaRPr lang="en-US" dirty="0"/>
          </a:p>
        </p:txBody>
      </p:sp>
      <p:sp>
        <p:nvSpPr>
          <p:cNvPr id="8" name="Footer Placeholder 7">
            <a:extLst>
              <a:ext uri="{FF2B5EF4-FFF2-40B4-BE49-F238E27FC236}">
                <a16:creationId xmlns:a16="http://schemas.microsoft.com/office/drawing/2014/main" id="{B813FEEA-F426-9B8B-0385-7DD8EBD83DA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F3FFC30-A7C4-7318-475A-7AFFC8463E1B}"/>
              </a:ext>
            </a:extLst>
          </p:cNvPr>
          <p:cNvSpPr>
            <a:spLocks noGrp="1"/>
          </p:cNvSpPr>
          <p:nvPr>
            <p:ph type="sldNum" sz="quarter" idx="12"/>
          </p:nvPr>
        </p:nvSpPr>
        <p:spPr/>
        <p:txBody>
          <a:bodyPr/>
          <a:lstStyle/>
          <a:p>
            <a:fld id="{A58D9787-B96F-4A8E-8A47-1E248F282474}" type="slidenum">
              <a:rPr lang="en-US" smtClean="0"/>
              <a:t>‹#›</a:t>
            </a:fld>
            <a:endParaRPr lang="en-US" dirty="0"/>
          </a:p>
        </p:txBody>
      </p:sp>
    </p:spTree>
    <p:extLst>
      <p:ext uri="{BB962C8B-B14F-4D97-AF65-F5344CB8AC3E}">
        <p14:creationId xmlns:p14="http://schemas.microsoft.com/office/powerpoint/2010/main" val="1672859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99F5-DB66-206D-F116-481072D93C9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5D4E7E-15AC-F1AD-E853-C4C146DFB1C1}"/>
              </a:ext>
            </a:extLst>
          </p:cNvPr>
          <p:cNvSpPr>
            <a:spLocks noGrp="1"/>
          </p:cNvSpPr>
          <p:nvPr>
            <p:ph type="dt" sz="half" idx="10"/>
          </p:nvPr>
        </p:nvSpPr>
        <p:spPr/>
        <p:txBody>
          <a:bodyPr/>
          <a:lstStyle/>
          <a:p>
            <a:fld id="{8E808C9D-ED60-40FF-9FD5-EB025E480B70}" type="datetimeFigureOut">
              <a:rPr lang="en-US" smtClean="0"/>
              <a:t>10/6/2022</a:t>
            </a:fld>
            <a:endParaRPr lang="en-US" dirty="0"/>
          </a:p>
        </p:txBody>
      </p:sp>
      <p:sp>
        <p:nvSpPr>
          <p:cNvPr id="4" name="Footer Placeholder 3">
            <a:extLst>
              <a:ext uri="{FF2B5EF4-FFF2-40B4-BE49-F238E27FC236}">
                <a16:creationId xmlns:a16="http://schemas.microsoft.com/office/drawing/2014/main" id="{781C0CF6-FECD-6B1D-11DF-772950D2470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B07B3B2-5BC2-5BAE-063F-944C2F24F603}"/>
              </a:ext>
            </a:extLst>
          </p:cNvPr>
          <p:cNvSpPr>
            <a:spLocks noGrp="1"/>
          </p:cNvSpPr>
          <p:nvPr>
            <p:ph type="sldNum" sz="quarter" idx="12"/>
          </p:nvPr>
        </p:nvSpPr>
        <p:spPr/>
        <p:txBody>
          <a:bodyPr/>
          <a:lstStyle/>
          <a:p>
            <a:fld id="{A58D9787-B96F-4A8E-8A47-1E248F282474}" type="slidenum">
              <a:rPr lang="en-US" smtClean="0"/>
              <a:t>‹#›</a:t>
            </a:fld>
            <a:endParaRPr lang="en-US" dirty="0"/>
          </a:p>
        </p:txBody>
      </p:sp>
    </p:spTree>
    <p:extLst>
      <p:ext uri="{BB962C8B-B14F-4D97-AF65-F5344CB8AC3E}">
        <p14:creationId xmlns:p14="http://schemas.microsoft.com/office/powerpoint/2010/main" val="2468567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B6BF70-4242-6A32-C158-A74B2E15FF85}"/>
              </a:ext>
            </a:extLst>
          </p:cNvPr>
          <p:cNvSpPr>
            <a:spLocks noGrp="1"/>
          </p:cNvSpPr>
          <p:nvPr>
            <p:ph type="dt" sz="half" idx="10"/>
          </p:nvPr>
        </p:nvSpPr>
        <p:spPr/>
        <p:txBody>
          <a:bodyPr/>
          <a:lstStyle/>
          <a:p>
            <a:fld id="{8E808C9D-ED60-40FF-9FD5-EB025E480B70}" type="datetimeFigureOut">
              <a:rPr lang="en-US" smtClean="0"/>
              <a:t>10/6/2022</a:t>
            </a:fld>
            <a:endParaRPr lang="en-US" dirty="0"/>
          </a:p>
        </p:txBody>
      </p:sp>
      <p:sp>
        <p:nvSpPr>
          <p:cNvPr id="3" name="Footer Placeholder 2">
            <a:extLst>
              <a:ext uri="{FF2B5EF4-FFF2-40B4-BE49-F238E27FC236}">
                <a16:creationId xmlns:a16="http://schemas.microsoft.com/office/drawing/2014/main" id="{89E5EF60-893D-9E7C-ADB5-2E4C9997AA1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9A342B05-7464-221A-4EC2-ABA739222351}"/>
              </a:ext>
            </a:extLst>
          </p:cNvPr>
          <p:cNvSpPr>
            <a:spLocks noGrp="1"/>
          </p:cNvSpPr>
          <p:nvPr>
            <p:ph type="sldNum" sz="quarter" idx="12"/>
          </p:nvPr>
        </p:nvSpPr>
        <p:spPr/>
        <p:txBody>
          <a:bodyPr/>
          <a:lstStyle/>
          <a:p>
            <a:fld id="{A58D9787-B96F-4A8E-8A47-1E248F282474}" type="slidenum">
              <a:rPr lang="en-US" smtClean="0"/>
              <a:t>‹#›</a:t>
            </a:fld>
            <a:endParaRPr lang="en-US" dirty="0"/>
          </a:p>
        </p:txBody>
      </p:sp>
    </p:spTree>
    <p:extLst>
      <p:ext uri="{BB962C8B-B14F-4D97-AF65-F5344CB8AC3E}">
        <p14:creationId xmlns:p14="http://schemas.microsoft.com/office/powerpoint/2010/main" val="2342399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29F646-0221-F331-781F-795206842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BCC7C0-FD66-8824-0C46-052B890D5C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889A41-9402-302F-C703-405366679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156AF4-3D64-2899-D5C1-5ADEF33F2F66}"/>
              </a:ext>
            </a:extLst>
          </p:cNvPr>
          <p:cNvSpPr>
            <a:spLocks noGrp="1"/>
          </p:cNvSpPr>
          <p:nvPr>
            <p:ph type="dt" sz="half" idx="10"/>
          </p:nvPr>
        </p:nvSpPr>
        <p:spPr/>
        <p:txBody>
          <a:bodyPr/>
          <a:lstStyle/>
          <a:p>
            <a:fld id="{8E808C9D-ED60-40FF-9FD5-EB025E480B70}" type="datetimeFigureOut">
              <a:rPr lang="en-US" smtClean="0"/>
              <a:t>10/6/2022</a:t>
            </a:fld>
            <a:endParaRPr lang="en-US" dirty="0"/>
          </a:p>
        </p:txBody>
      </p:sp>
      <p:sp>
        <p:nvSpPr>
          <p:cNvPr id="6" name="Footer Placeholder 5">
            <a:extLst>
              <a:ext uri="{FF2B5EF4-FFF2-40B4-BE49-F238E27FC236}">
                <a16:creationId xmlns:a16="http://schemas.microsoft.com/office/drawing/2014/main" id="{D4431EF0-E1FB-F520-8F4A-0415DE795AB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BA5E640-4C05-64EA-4F9B-12B9352710B7}"/>
              </a:ext>
            </a:extLst>
          </p:cNvPr>
          <p:cNvSpPr>
            <a:spLocks noGrp="1"/>
          </p:cNvSpPr>
          <p:nvPr>
            <p:ph type="sldNum" sz="quarter" idx="12"/>
          </p:nvPr>
        </p:nvSpPr>
        <p:spPr/>
        <p:txBody>
          <a:bodyPr/>
          <a:lstStyle/>
          <a:p>
            <a:fld id="{A58D9787-B96F-4A8E-8A47-1E248F282474}" type="slidenum">
              <a:rPr lang="en-US" smtClean="0"/>
              <a:t>‹#›</a:t>
            </a:fld>
            <a:endParaRPr lang="en-US" dirty="0"/>
          </a:p>
        </p:txBody>
      </p:sp>
    </p:spTree>
    <p:extLst>
      <p:ext uri="{BB962C8B-B14F-4D97-AF65-F5344CB8AC3E}">
        <p14:creationId xmlns:p14="http://schemas.microsoft.com/office/powerpoint/2010/main" val="18650426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CFBA3-EE91-222D-0A94-DE059ED035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F2ED91-A0E9-93C5-FD81-FF9067333CF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5716EC87-A33D-5B03-13DD-CA4B809FDC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FB85D5-885F-F1FE-E426-029CF958D6E5}"/>
              </a:ext>
            </a:extLst>
          </p:cNvPr>
          <p:cNvSpPr>
            <a:spLocks noGrp="1"/>
          </p:cNvSpPr>
          <p:nvPr>
            <p:ph type="dt" sz="half" idx="10"/>
          </p:nvPr>
        </p:nvSpPr>
        <p:spPr/>
        <p:txBody>
          <a:bodyPr/>
          <a:lstStyle/>
          <a:p>
            <a:fld id="{8E808C9D-ED60-40FF-9FD5-EB025E480B70}" type="datetimeFigureOut">
              <a:rPr lang="en-US" smtClean="0"/>
              <a:t>10/6/2022</a:t>
            </a:fld>
            <a:endParaRPr lang="en-US" dirty="0"/>
          </a:p>
        </p:txBody>
      </p:sp>
      <p:sp>
        <p:nvSpPr>
          <p:cNvPr id="6" name="Footer Placeholder 5">
            <a:extLst>
              <a:ext uri="{FF2B5EF4-FFF2-40B4-BE49-F238E27FC236}">
                <a16:creationId xmlns:a16="http://schemas.microsoft.com/office/drawing/2014/main" id="{0CE309F1-1926-DD52-FF27-8E7B8B2984E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FB9A11E-9C11-8790-AF07-BC3646286A21}"/>
              </a:ext>
            </a:extLst>
          </p:cNvPr>
          <p:cNvSpPr>
            <a:spLocks noGrp="1"/>
          </p:cNvSpPr>
          <p:nvPr>
            <p:ph type="sldNum" sz="quarter" idx="12"/>
          </p:nvPr>
        </p:nvSpPr>
        <p:spPr/>
        <p:txBody>
          <a:bodyPr/>
          <a:lstStyle/>
          <a:p>
            <a:fld id="{A58D9787-B96F-4A8E-8A47-1E248F282474}" type="slidenum">
              <a:rPr lang="en-US" smtClean="0"/>
              <a:t>‹#›</a:t>
            </a:fld>
            <a:endParaRPr lang="en-US" dirty="0"/>
          </a:p>
        </p:txBody>
      </p:sp>
    </p:spTree>
    <p:extLst>
      <p:ext uri="{BB962C8B-B14F-4D97-AF65-F5344CB8AC3E}">
        <p14:creationId xmlns:p14="http://schemas.microsoft.com/office/powerpoint/2010/main" val="8980104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89D10D-3CAA-264D-BD08-28C1A639A8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8219E6-4C8A-3D21-7DD8-E674CFCC7C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0329B1-53C6-3627-0858-AD1B5DEF5F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08C9D-ED60-40FF-9FD5-EB025E480B70}" type="datetimeFigureOut">
              <a:rPr lang="en-US" smtClean="0"/>
              <a:t>10/6/2022</a:t>
            </a:fld>
            <a:endParaRPr lang="en-US" dirty="0"/>
          </a:p>
        </p:txBody>
      </p:sp>
      <p:sp>
        <p:nvSpPr>
          <p:cNvPr id="5" name="Footer Placeholder 4">
            <a:extLst>
              <a:ext uri="{FF2B5EF4-FFF2-40B4-BE49-F238E27FC236}">
                <a16:creationId xmlns:a16="http://schemas.microsoft.com/office/drawing/2014/main" id="{8FDAB81C-E0E4-9507-9C95-2933B506C9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8ECF9EC-C83B-CD3B-89E6-F1186AA046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8D9787-B96F-4A8E-8A47-1E248F282474}" type="slidenum">
              <a:rPr lang="en-US" smtClean="0"/>
              <a:t>‹#›</a:t>
            </a:fld>
            <a:endParaRPr lang="en-US" dirty="0"/>
          </a:p>
        </p:txBody>
      </p:sp>
    </p:spTree>
    <p:extLst>
      <p:ext uri="{BB962C8B-B14F-4D97-AF65-F5344CB8AC3E}">
        <p14:creationId xmlns:p14="http://schemas.microsoft.com/office/powerpoint/2010/main" val="99528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victorzhou.com/blog/keras-cnn-tutorial/" TargetMode="External"/><Relationship Id="rId2" Type="http://schemas.openxmlformats.org/officeDocument/2006/relationships/hyperlink" Target="https://towardsdatascience.com/a-comprehensive-guide-to-convolutional-neural-networks-the-eli5-way-3bd2b1164a53"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frontiersin.org/articles/10.3389/fninf.2018.00023/full#B25"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towardsdatascience.com/feature-extraction-techniques-d619b56e31b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humanconnectome.org/" TargetMode="External"/><Relationship Id="rId2" Type="http://schemas.openxmlformats.org/officeDocument/2006/relationships/hyperlink" Target="http://www.humanconnectomeproject.or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webp"/><Relationship Id="rId2" Type="http://schemas.openxmlformats.org/officeDocument/2006/relationships/hyperlink" Target="https://www.ibm.com/cloud/learn/recurrent-neural-network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006BAF0-0DC1-9A1F-F149-ABF74A8932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7500730" cy="6858000"/>
          </a:xfrm>
          <a:prstGeom prst="rect">
            <a:avLst/>
          </a:prstGeom>
        </p:spPr>
      </p:pic>
      <p:sp>
        <p:nvSpPr>
          <p:cNvPr id="10" name="Text Box 2">
            <a:extLst>
              <a:ext uri="{FF2B5EF4-FFF2-40B4-BE49-F238E27FC236}">
                <a16:creationId xmlns:a16="http://schemas.microsoft.com/office/drawing/2014/main" id="{BEE4F93A-491C-0F91-660F-9A48DA07E449}"/>
              </a:ext>
            </a:extLst>
          </p:cNvPr>
          <p:cNvSpPr txBox="1">
            <a:spLocks noChangeArrowheads="1"/>
          </p:cNvSpPr>
          <p:nvPr/>
        </p:nvSpPr>
        <p:spPr bwMode="auto">
          <a:xfrm>
            <a:off x="-1588" y="0"/>
            <a:ext cx="7500730" cy="1166191"/>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FF66"/>
                </a:solidFill>
                <a:effectLst/>
                <a:latin typeface="Castellar" panose="020A0402060406010301" pitchFamily="18" charset="0"/>
              </a:rPr>
              <a:t>The First  Student Journal Club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FFFF66"/>
                </a:solidFill>
                <a:effectLst/>
                <a:latin typeface="Castellar" panose="020A0402060406010301" pitchFamily="18" charset="0"/>
              </a:rPr>
              <a:t>On AIM 2022</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
        <p:nvSpPr>
          <p:cNvPr id="11" name="Text Box 16">
            <a:extLst>
              <a:ext uri="{FF2B5EF4-FFF2-40B4-BE49-F238E27FC236}">
                <a16:creationId xmlns:a16="http://schemas.microsoft.com/office/drawing/2014/main" id="{FCD6CBD6-5910-A4BA-F141-7142E027CC9E}"/>
              </a:ext>
            </a:extLst>
          </p:cNvPr>
          <p:cNvSpPr txBox="1">
            <a:spLocks noChangeArrowheads="1"/>
          </p:cNvSpPr>
          <p:nvPr/>
        </p:nvSpPr>
        <p:spPr bwMode="auto">
          <a:xfrm>
            <a:off x="7457799" y="475236"/>
            <a:ext cx="4734200" cy="2953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sz="3600" dirty="0">
                <a:effectLst/>
                <a:latin typeface="Gilroy-Black" panose="00000A00000000000000" pitchFamily="2" charset="0"/>
              </a:rPr>
              <a:t>Deep Learning and Machine Learning Approaches to </a:t>
            </a:r>
            <a:r>
              <a:rPr lang="en-US" sz="3600" dirty="0">
                <a:latin typeface="Gilroy-Black" panose="00000A00000000000000" pitchFamily="2" charset="0"/>
              </a:rPr>
              <a:t>D</a:t>
            </a:r>
            <a:r>
              <a:rPr lang="en-US" sz="3600" dirty="0">
                <a:effectLst/>
                <a:latin typeface="Gilroy-Black" panose="00000A00000000000000" pitchFamily="2" charset="0"/>
              </a:rPr>
              <a:t>isease Data</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3600" b="1" dirty="0">
              <a:solidFill>
                <a:srgbClr val="3C3C3B"/>
              </a:solidFill>
              <a:latin typeface="Gilroy-Black" panose="00000A00000000000000"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3600" b="1" dirty="0">
              <a:solidFill>
                <a:srgbClr val="3C3C3B"/>
              </a:solidFill>
              <a:latin typeface="Gilroy-Black" panose="00000A00000000000000"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rgbClr val="3C3C3B"/>
              </a:solidFill>
              <a:effectLst/>
              <a:latin typeface="Montserrat" panose="00000500000000000000" pitchFamily="2"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3C3C3B"/>
                </a:solidFill>
                <a:effectLst/>
                <a:latin typeface="Montserrat" panose="00000500000000000000" pitchFamily="2" charset="0"/>
              </a:rPr>
              <a:t>Presented by</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2800" b="1" i="0" u="none" strike="noStrike" cap="none" normalizeH="0" baseline="0" dirty="0">
              <a:ln>
                <a:noFill/>
              </a:ln>
              <a:solidFill>
                <a:srgbClr val="3C3C3B"/>
              </a:solidFill>
              <a:effectLst/>
              <a:latin typeface="Montserrat" panose="00000500000000000000" pitchFamily="2" charset="0"/>
            </a:endParaRPr>
          </a:p>
          <a:p>
            <a:pPr marL="0" marR="0" indent="0" algn="ctr">
              <a:lnSpc>
                <a:spcPct val="90000"/>
              </a:lnSpc>
              <a:spcBef>
                <a:spcPts val="0"/>
              </a:spcBef>
              <a:spcAft>
                <a:spcPts val="0"/>
              </a:spcAft>
            </a:pPr>
            <a:r>
              <a:rPr lang="en-US" sz="1800" b="1" kern="1400" spc="-100" dirty="0">
                <a:ln>
                  <a:noFill/>
                </a:ln>
                <a:solidFill>
                  <a:srgbClr val="3C3C3B"/>
                </a:solidFill>
                <a:effectLst/>
                <a:latin typeface="Montserrat" panose="00000500000000000000" pitchFamily="2" charset="0"/>
              </a:rPr>
              <a:t>Mohammad Hasannejad</a:t>
            </a:r>
          </a:p>
          <a:p>
            <a:pPr marL="0" marR="0" indent="0" algn="ctr">
              <a:lnSpc>
                <a:spcPct val="90000"/>
              </a:lnSpc>
              <a:spcBef>
                <a:spcPts val="0"/>
              </a:spcBef>
              <a:spcAft>
                <a:spcPts val="0"/>
              </a:spcAft>
            </a:pPr>
            <a:endParaRPr lang="en-US" sz="1800" kern="1400" dirty="0">
              <a:ln>
                <a:noFill/>
              </a:ln>
              <a:solidFill>
                <a:srgbClr val="000000"/>
              </a:solidFill>
              <a:effectLst/>
              <a:latin typeface="Calibri" panose="020F0502020204030204" pitchFamily="34" charset="0"/>
            </a:endParaRPr>
          </a:p>
          <a:p>
            <a:pPr marL="0" marR="0" indent="0" algn="ctr">
              <a:lnSpc>
                <a:spcPct val="119000"/>
              </a:lnSpc>
              <a:spcBef>
                <a:spcPts val="0"/>
              </a:spcBef>
              <a:spcAft>
                <a:spcPts val="0"/>
              </a:spcAft>
            </a:pPr>
            <a:r>
              <a:rPr lang="en-US" sz="1800" kern="1400" dirty="0">
                <a:ln>
                  <a:noFill/>
                </a:ln>
                <a:solidFill>
                  <a:srgbClr val="000000"/>
                </a:solidFill>
                <a:effectLst/>
                <a:latin typeface="Calibri" panose="020F050202020403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p:txBody>
      </p:sp>
      <p:grpSp>
        <p:nvGrpSpPr>
          <p:cNvPr id="12" name="Group 11">
            <a:extLst>
              <a:ext uri="{FF2B5EF4-FFF2-40B4-BE49-F238E27FC236}">
                <a16:creationId xmlns:a16="http://schemas.microsoft.com/office/drawing/2014/main" id="{E825BF84-E9B8-80AF-668B-A97554DA7F79}"/>
              </a:ext>
            </a:extLst>
          </p:cNvPr>
          <p:cNvGrpSpPr/>
          <p:nvPr/>
        </p:nvGrpSpPr>
        <p:grpSpPr>
          <a:xfrm>
            <a:off x="8361806" y="5842613"/>
            <a:ext cx="3285078" cy="888306"/>
            <a:chOff x="8838884" y="5842613"/>
            <a:chExt cx="3285078" cy="888306"/>
          </a:xfrm>
        </p:grpSpPr>
        <p:pic>
          <p:nvPicPr>
            <p:cNvPr id="1028" name="Picture 4">
              <a:extLst>
                <a:ext uri="{FF2B5EF4-FFF2-40B4-BE49-F238E27FC236}">
                  <a16:creationId xmlns:a16="http://schemas.microsoft.com/office/drawing/2014/main" id="{AB7C1AE5-E9CF-4377-62EE-8FDDB22A2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2029" y="5889717"/>
              <a:ext cx="730228" cy="73747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9" name="Picture 5">
              <a:extLst>
                <a:ext uri="{FF2B5EF4-FFF2-40B4-BE49-F238E27FC236}">
                  <a16:creationId xmlns:a16="http://schemas.microsoft.com/office/drawing/2014/main" id="{1474B89F-2F2A-E342-1E0D-49F551399E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8884" y="5842613"/>
              <a:ext cx="730229" cy="784578"/>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30" name="Picture 6">
              <a:extLst>
                <a:ext uri="{FF2B5EF4-FFF2-40B4-BE49-F238E27FC236}">
                  <a16:creationId xmlns:a16="http://schemas.microsoft.com/office/drawing/2014/main" id="{71DCFEB1-A84E-3DF1-78E1-0AEB46AF15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61697" y="5871874"/>
              <a:ext cx="862265" cy="85904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31" name="Picture 7">
              <a:extLst>
                <a:ext uri="{FF2B5EF4-FFF2-40B4-BE49-F238E27FC236}">
                  <a16:creationId xmlns:a16="http://schemas.microsoft.com/office/drawing/2014/main" id="{7466B9B7-978A-59E3-B593-4F113E8B3F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10593" y="5889717"/>
              <a:ext cx="813959" cy="74794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sp>
        <p:nvSpPr>
          <p:cNvPr id="14" name="Text Box 13">
            <a:extLst>
              <a:ext uri="{FF2B5EF4-FFF2-40B4-BE49-F238E27FC236}">
                <a16:creationId xmlns:a16="http://schemas.microsoft.com/office/drawing/2014/main" id="{977D78D4-013F-BE29-D794-B631FAF4DAE8}"/>
              </a:ext>
            </a:extLst>
          </p:cNvPr>
          <p:cNvSpPr txBox="1">
            <a:spLocks noChangeArrowheads="1"/>
          </p:cNvSpPr>
          <p:nvPr/>
        </p:nvSpPr>
        <p:spPr bwMode="auto">
          <a:xfrm>
            <a:off x="313426" y="5889717"/>
            <a:ext cx="6870701" cy="138747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ts val="800"/>
              </a:spcAft>
              <a:buClrTx/>
              <a:buSzTx/>
              <a:buFontTx/>
              <a:buNone/>
              <a:tabLst/>
            </a:pPr>
            <a:r>
              <a:rPr kumimoji="0" lang="en-US" altLang="en-US" sz="2000" b="1" i="0" u="none" strike="noStrike" cap="none" normalizeH="0" baseline="0" dirty="0">
                <a:ln>
                  <a:noFill/>
                </a:ln>
                <a:solidFill>
                  <a:schemeClr val="bg1"/>
                </a:solidFill>
                <a:effectLst/>
                <a:latin typeface="Montserrat" panose="00000500000000000000" pitchFamily="2" charset="0"/>
              </a:rPr>
              <a:t>Department of medical physics, engineering and artificial intelligence</a:t>
            </a: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sp>
        <p:nvSpPr>
          <p:cNvPr id="24" name="TextBox 23">
            <a:extLst>
              <a:ext uri="{FF2B5EF4-FFF2-40B4-BE49-F238E27FC236}">
                <a16:creationId xmlns:a16="http://schemas.microsoft.com/office/drawing/2014/main" id="{7257C6C3-19C1-2606-F8ED-9966760EE108}"/>
              </a:ext>
            </a:extLst>
          </p:cNvPr>
          <p:cNvSpPr txBox="1"/>
          <p:nvPr/>
        </p:nvSpPr>
        <p:spPr>
          <a:xfrm>
            <a:off x="-685800" y="1809275"/>
            <a:ext cx="3707295" cy="1042529"/>
          </a:xfrm>
          <a:prstGeom prst="rect">
            <a:avLst/>
          </a:prstGeom>
          <a:noFill/>
        </p:spPr>
        <p:txBody>
          <a:bodyPr wrap="square">
            <a:spAutoFit/>
          </a:bodyPr>
          <a:lstStyle/>
          <a:p>
            <a:pPr marL="0" marR="0" indent="0" algn="ctr">
              <a:lnSpc>
                <a:spcPct val="119000"/>
              </a:lnSpc>
              <a:spcBef>
                <a:spcPts val="0"/>
              </a:spcBef>
              <a:spcAft>
                <a:spcPts val="600"/>
              </a:spcAft>
            </a:pPr>
            <a:r>
              <a:rPr lang="en-US" sz="1800" b="1" kern="1400" dirty="0">
                <a:ln>
                  <a:noFill/>
                </a:ln>
                <a:solidFill>
                  <a:srgbClr val="FFFF00"/>
                </a:solidFill>
                <a:effectLst/>
                <a:latin typeface="Segoe UI Light" panose="020B0502040204020203" pitchFamily="34" charset="0"/>
              </a:rPr>
              <a:t>Shiraz Medical School </a:t>
            </a:r>
            <a:endParaRPr lang="en-US" sz="800" kern="1400" dirty="0">
              <a:ln>
                <a:noFill/>
              </a:ln>
              <a:solidFill>
                <a:srgbClr val="000000"/>
              </a:solidFill>
              <a:effectLst/>
              <a:latin typeface="Calibri" panose="020F0502020204030204" pitchFamily="34" charset="0"/>
            </a:endParaRPr>
          </a:p>
          <a:p>
            <a:pPr marL="0" marR="0" indent="0" algn="ctr">
              <a:lnSpc>
                <a:spcPct val="119000"/>
              </a:lnSpc>
              <a:spcBef>
                <a:spcPts val="0"/>
              </a:spcBef>
              <a:spcAft>
                <a:spcPts val="600"/>
              </a:spcAft>
            </a:pPr>
            <a:r>
              <a:rPr lang="en-US" sz="1800" b="1" kern="1400" dirty="0">
                <a:ln>
                  <a:noFill/>
                </a:ln>
                <a:solidFill>
                  <a:srgbClr val="FFFF00"/>
                </a:solidFill>
                <a:effectLst/>
                <a:latin typeface="Segoe UI Light" panose="020B0502040204020203" pitchFamily="34" charset="0"/>
                <a:cs typeface="Segoe UI Light" panose="020B0502040204020203" pitchFamily="34" charset="0"/>
              </a:rPr>
              <a:t> </a:t>
            </a:r>
            <a:endParaRPr lang="en-US" sz="800" kern="1400" dirty="0">
              <a:ln>
                <a:noFill/>
              </a:ln>
              <a:solidFill>
                <a:srgbClr val="000000"/>
              </a:solidFill>
              <a:effectLst/>
              <a:latin typeface="Calibri" panose="020F0502020204030204" pitchFamily="34" charset="0"/>
            </a:endParaRPr>
          </a:p>
          <a:p>
            <a:pPr marL="0" marR="0" indent="0" algn="l">
              <a:lnSpc>
                <a:spcPct val="119000"/>
              </a:lnSpc>
              <a:spcBef>
                <a:spcPts val="0"/>
              </a:spcBef>
              <a:spcAft>
                <a:spcPts val="600"/>
              </a:spcAft>
            </a:pPr>
            <a:r>
              <a:rPr lang="en-US" sz="800" kern="1400" dirty="0">
                <a:ln>
                  <a:noFill/>
                </a:ln>
                <a:solidFill>
                  <a:srgbClr val="000000"/>
                </a:solidFill>
                <a:effectLst/>
                <a:latin typeface="Calibri" panose="020F0502020204030204" pitchFamily="34" charset="0"/>
              </a:rPr>
              <a:t> </a:t>
            </a:r>
          </a:p>
        </p:txBody>
      </p:sp>
    </p:spTree>
    <p:extLst>
      <p:ext uri="{BB962C8B-B14F-4D97-AF65-F5344CB8AC3E}">
        <p14:creationId xmlns:p14="http://schemas.microsoft.com/office/powerpoint/2010/main" val="372755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8354-D647-F738-A858-21AE39D814C9}"/>
              </a:ext>
            </a:extLst>
          </p:cNvPr>
          <p:cNvSpPr>
            <a:spLocks noGrp="1"/>
          </p:cNvSpPr>
          <p:nvPr>
            <p:ph type="title"/>
          </p:nvPr>
        </p:nvSpPr>
        <p:spPr/>
        <p:txBody>
          <a:bodyPr/>
          <a:lstStyle/>
          <a:p>
            <a:r>
              <a:rPr lang="en-US" dirty="0"/>
              <a:t>MRI Datasets</a:t>
            </a:r>
          </a:p>
        </p:txBody>
      </p:sp>
      <p:sp>
        <p:nvSpPr>
          <p:cNvPr id="3" name="Content Placeholder 2">
            <a:extLst>
              <a:ext uri="{FF2B5EF4-FFF2-40B4-BE49-F238E27FC236}">
                <a16:creationId xmlns:a16="http://schemas.microsoft.com/office/drawing/2014/main" id="{26D9B908-D48F-9377-3A73-2036AF1A1ADA}"/>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C09DF2EE-CCB4-86C0-48AD-6DC4D3101021}"/>
              </a:ext>
            </a:extLst>
          </p:cNvPr>
          <p:cNvPicPr>
            <a:picLocks noChangeAspect="1"/>
          </p:cNvPicPr>
          <p:nvPr/>
        </p:nvPicPr>
        <p:blipFill rotWithShape="1">
          <a:blip r:embed="rId2"/>
          <a:srcRect l="24757" t="33398" r="13750" b="18447"/>
          <a:stretch/>
        </p:blipFill>
        <p:spPr>
          <a:xfrm>
            <a:off x="273298" y="1480697"/>
            <a:ext cx="11645404" cy="5129771"/>
          </a:xfrm>
          <a:prstGeom prst="rect">
            <a:avLst/>
          </a:prstGeom>
        </p:spPr>
      </p:pic>
    </p:spTree>
    <p:extLst>
      <p:ext uri="{BB962C8B-B14F-4D97-AF65-F5344CB8AC3E}">
        <p14:creationId xmlns:p14="http://schemas.microsoft.com/office/powerpoint/2010/main" val="74007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B426A-8DFA-A817-2859-877E6B871691}"/>
              </a:ext>
            </a:extLst>
          </p:cNvPr>
          <p:cNvSpPr>
            <a:spLocks noGrp="1"/>
          </p:cNvSpPr>
          <p:nvPr>
            <p:ph type="title"/>
          </p:nvPr>
        </p:nvSpPr>
        <p:spPr/>
        <p:txBody>
          <a:bodyPr/>
          <a:lstStyle/>
          <a:p>
            <a:r>
              <a:rPr lang="en-US" dirty="0"/>
              <a:t>DL for computer aided diagnosis</a:t>
            </a:r>
          </a:p>
        </p:txBody>
      </p:sp>
      <p:sp>
        <p:nvSpPr>
          <p:cNvPr id="3" name="Content Placeholder 2">
            <a:extLst>
              <a:ext uri="{FF2B5EF4-FFF2-40B4-BE49-F238E27FC236}">
                <a16:creationId xmlns:a16="http://schemas.microsoft.com/office/drawing/2014/main" id="{6BBC30C0-4917-0A20-25CB-2E44251081F0}"/>
              </a:ext>
            </a:extLst>
          </p:cNvPr>
          <p:cNvSpPr>
            <a:spLocks noGrp="1"/>
          </p:cNvSpPr>
          <p:nvPr>
            <p:ph idx="1"/>
          </p:nvPr>
        </p:nvSpPr>
        <p:spPr/>
        <p:txBody>
          <a:bodyPr/>
          <a:lstStyle/>
          <a:p>
            <a:r>
              <a:rPr lang="en-US" dirty="0"/>
              <a:t>Lesion detection</a:t>
            </a:r>
          </a:p>
          <a:p>
            <a:r>
              <a:rPr lang="en-US" dirty="0"/>
              <a:t>Neurodegenerative disorders</a:t>
            </a:r>
          </a:p>
          <a:p>
            <a:r>
              <a:rPr lang="en-US" dirty="0"/>
              <a:t>Schizophrenia</a:t>
            </a:r>
          </a:p>
          <a:p>
            <a:r>
              <a:rPr lang="en-US" dirty="0"/>
              <a:t>Alzheimer</a:t>
            </a:r>
          </a:p>
          <a:p>
            <a:r>
              <a:rPr lang="en-US" dirty="0"/>
              <a:t>Parkinson </a:t>
            </a:r>
          </a:p>
        </p:txBody>
      </p:sp>
    </p:spTree>
    <p:extLst>
      <p:ext uri="{BB962C8B-B14F-4D97-AF65-F5344CB8AC3E}">
        <p14:creationId xmlns:p14="http://schemas.microsoft.com/office/powerpoint/2010/main" val="1489276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1777D-2554-27EA-0BE0-89748D9B5D4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B878D8D-3BA4-3337-B9E5-9600261FA7E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8129D97-8579-05ED-35AF-B1E578044018}"/>
              </a:ext>
            </a:extLst>
          </p:cNvPr>
          <p:cNvPicPr>
            <a:picLocks noChangeAspect="1"/>
          </p:cNvPicPr>
          <p:nvPr/>
        </p:nvPicPr>
        <p:blipFill rotWithShape="1">
          <a:blip r:embed="rId2"/>
          <a:srcRect l="6117" t="25631" r="38471" b="15081"/>
          <a:stretch/>
        </p:blipFill>
        <p:spPr>
          <a:xfrm>
            <a:off x="953142" y="333824"/>
            <a:ext cx="10285716" cy="6190352"/>
          </a:xfrm>
          <a:prstGeom prst="rect">
            <a:avLst/>
          </a:prstGeom>
        </p:spPr>
      </p:pic>
    </p:spTree>
    <p:extLst>
      <p:ext uri="{BB962C8B-B14F-4D97-AF65-F5344CB8AC3E}">
        <p14:creationId xmlns:p14="http://schemas.microsoft.com/office/powerpoint/2010/main" val="387237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AD940-F97B-5659-24CA-B112CD7F7FDF}"/>
              </a:ext>
            </a:extLst>
          </p:cNvPr>
          <p:cNvSpPr>
            <a:spLocks noGrp="1"/>
          </p:cNvSpPr>
          <p:nvPr>
            <p:ph type="title"/>
          </p:nvPr>
        </p:nvSpPr>
        <p:spPr/>
        <p:txBody>
          <a:bodyPr/>
          <a:lstStyle/>
          <a:p>
            <a:r>
              <a:rPr lang="en-US" dirty="0"/>
              <a:t>CNN</a:t>
            </a:r>
          </a:p>
        </p:txBody>
      </p:sp>
      <p:sp>
        <p:nvSpPr>
          <p:cNvPr id="3" name="Content Placeholder 2">
            <a:extLst>
              <a:ext uri="{FF2B5EF4-FFF2-40B4-BE49-F238E27FC236}">
                <a16:creationId xmlns:a16="http://schemas.microsoft.com/office/drawing/2014/main" id="{5D807C8C-E275-4EF8-0BB1-F7622F7999B5}"/>
              </a:ext>
            </a:extLst>
          </p:cNvPr>
          <p:cNvSpPr>
            <a:spLocks noGrp="1"/>
          </p:cNvSpPr>
          <p:nvPr>
            <p:ph idx="1"/>
          </p:nvPr>
        </p:nvSpPr>
        <p:spPr/>
        <p:txBody>
          <a:bodyPr>
            <a:normAutofit lnSpcReduction="10000"/>
          </a:bodyPr>
          <a:lstStyle/>
          <a:p>
            <a:r>
              <a:rPr lang="en-US" dirty="0"/>
              <a:t>CNN was used to effectively classify fMRI data and to classify and diagnose Alzheimer's disease (AD) and aMCI The CNN method consists of the following three applications: feature extraction, construction of auto-encoder and construction of 3-Dimensional Convolutional Neural Networks (3D-CNN) method</a:t>
            </a:r>
          </a:p>
          <a:p>
            <a:endParaRPr lang="en-US" dirty="0"/>
          </a:p>
          <a:p>
            <a:r>
              <a:rPr lang="en-US" dirty="0">
                <a:hlinkClick r:id="rId2"/>
              </a:rPr>
              <a:t>https://towardsdatascience.com/a-comprehensive-guide-to-convolutional-neural-networks-the-eli5-way-3bd2b1164a53</a:t>
            </a:r>
            <a:endParaRPr lang="en-US" dirty="0"/>
          </a:p>
          <a:p>
            <a:r>
              <a:rPr lang="en-US" dirty="0">
                <a:hlinkClick r:id="rId3"/>
              </a:rPr>
              <a:t>https://victorzhou.com/blog/keras-cnn-tutorial/</a:t>
            </a:r>
            <a:endParaRPr lang="en-US" dirty="0"/>
          </a:p>
          <a:p>
            <a:r>
              <a:rPr lang="en-US" dirty="0"/>
              <a:t>https://ecode.dev/cnn-for-medical-imaging-using-tensorflow-2/</a:t>
            </a:r>
          </a:p>
        </p:txBody>
      </p:sp>
      <p:sp>
        <p:nvSpPr>
          <p:cNvPr id="4" name="AutoShape 2">
            <a:extLst>
              <a:ext uri="{FF2B5EF4-FFF2-40B4-BE49-F238E27FC236}">
                <a16:creationId xmlns:a16="http://schemas.microsoft.com/office/drawing/2014/main" id="{8C4183A7-B9BD-1BE7-A248-A10007F23164}"/>
              </a:ext>
            </a:extLst>
          </p:cNvPr>
          <p:cNvSpPr>
            <a:spLocks noChangeAspect="1" noChangeArrowheads="1"/>
          </p:cNvSpPr>
          <p:nvPr/>
        </p:nvSpPr>
        <p:spPr bwMode="auto">
          <a:xfrm>
            <a:off x="2762250" y="2300288"/>
            <a:ext cx="6667500" cy="22574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933850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250F-15CF-0F36-DE12-B4E957463FEF}"/>
              </a:ext>
            </a:extLst>
          </p:cNvPr>
          <p:cNvSpPr>
            <a:spLocks noGrp="1"/>
          </p:cNvSpPr>
          <p:nvPr>
            <p:ph type="title"/>
          </p:nvPr>
        </p:nvSpPr>
        <p:spPr/>
        <p:txBody>
          <a:bodyPr/>
          <a:lstStyle/>
          <a:p>
            <a:r>
              <a:rPr lang="en-US" dirty="0"/>
              <a:t>Feature Extraction</a:t>
            </a:r>
          </a:p>
        </p:txBody>
      </p:sp>
      <p:sp>
        <p:nvSpPr>
          <p:cNvPr id="3" name="Content Placeholder 2">
            <a:extLst>
              <a:ext uri="{FF2B5EF4-FFF2-40B4-BE49-F238E27FC236}">
                <a16:creationId xmlns:a16="http://schemas.microsoft.com/office/drawing/2014/main" id="{11E503D1-247C-2A07-959A-23C132173176}"/>
              </a:ext>
            </a:extLst>
          </p:cNvPr>
          <p:cNvSpPr>
            <a:spLocks noGrp="1"/>
          </p:cNvSpPr>
          <p:nvPr>
            <p:ph idx="1"/>
          </p:nvPr>
        </p:nvSpPr>
        <p:spPr/>
        <p:txBody>
          <a:bodyPr/>
          <a:lstStyle/>
          <a:p>
            <a:r>
              <a:rPr lang="en-US" dirty="0"/>
              <a:t>To predict the lifetime of patients with brain tumors, CNN was used to extract features from fMRI data with the Support Vector Machine used for classification (</a:t>
            </a:r>
            <a:r>
              <a:rPr lang="en-US" dirty="0" err="1">
                <a:hlinkClick r:id="rId2"/>
              </a:rPr>
              <a:t>Nie</a:t>
            </a:r>
            <a:r>
              <a:rPr lang="en-US" dirty="0">
                <a:hlinkClick r:id="rId2"/>
              </a:rPr>
              <a:t> et al., 2016</a:t>
            </a:r>
            <a:r>
              <a:rPr lang="en-US" dirty="0"/>
              <a:t>). Indeed, the study can use CNN to extract valid features, but whether the resulting features are redundant or not remains to be tested. In addition, the extracted features correspond to what features of the brain have yet to be explored</a:t>
            </a:r>
          </a:p>
        </p:txBody>
      </p:sp>
    </p:spTree>
    <p:extLst>
      <p:ext uri="{BB962C8B-B14F-4D97-AF65-F5344CB8AC3E}">
        <p14:creationId xmlns:p14="http://schemas.microsoft.com/office/powerpoint/2010/main" val="1871413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D8765-4CB2-9F45-DE26-39728FD3B325}"/>
              </a:ext>
            </a:extLst>
          </p:cNvPr>
          <p:cNvSpPr>
            <a:spLocks noGrp="1"/>
          </p:cNvSpPr>
          <p:nvPr>
            <p:ph type="title"/>
          </p:nvPr>
        </p:nvSpPr>
        <p:spPr/>
        <p:txBody>
          <a:bodyPr/>
          <a:lstStyle/>
          <a:p>
            <a:r>
              <a:rPr lang="en-US" dirty="0"/>
              <a:t>What is Feature Extraction</a:t>
            </a:r>
          </a:p>
        </p:txBody>
      </p:sp>
      <p:sp>
        <p:nvSpPr>
          <p:cNvPr id="3" name="Content Placeholder 2">
            <a:extLst>
              <a:ext uri="{FF2B5EF4-FFF2-40B4-BE49-F238E27FC236}">
                <a16:creationId xmlns:a16="http://schemas.microsoft.com/office/drawing/2014/main" id="{3D403F9F-64FC-8868-0B1E-496F40771B4F}"/>
              </a:ext>
            </a:extLst>
          </p:cNvPr>
          <p:cNvSpPr>
            <a:spLocks noGrp="1"/>
          </p:cNvSpPr>
          <p:nvPr>
            <p:ph idx="1"/>
          </p:nvPr>
        </p:nvSpPr>
        <p:spPr/>
        <p:txBody>
          <a:bodyPr/>
          <a:lstStyle/>
          <a:p>
            <a:r>
              <a:rPr lang="en-US" dirty="0">
                <a:hlinkClick r:id="rId2"/>
              </a:rPr>
              <a:t>https://towardsdatascience.com/feature-extraction-techniques-d619b56e31be</a:t>
            </a:r>
            <a:endParaRPr lang="en-US" dirty="0"/>
          </a:p>
          <a:p>
            <a:endParaRPr lang="en-US" dirty="0"/>
          </a:p>
          <a:p>
            <a:r>
              <a:rPr lang="en-US" dirty="0"/>
              <a:t>Feature Extraction aims to reduce the number of features in a dataset by creating new features from the existing ones (and then discarding the original features).</a:t>
            </a:r>
          </a:p>
        </p:txBody>
      </p:sp>
    </p:spTree>
    <p:extLst>
      <p:ext uri="{BB962C8B-B14F-4D97-AF65-F5344CB8AC3E}">
        <p14:creationId xmlns:p14="http://schemas.microsoft.com/office/powerpoint/2010/main" val="1871984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AF9EE-B0E1-6E92-1F72-4F91C8E4F428}"/>
              </a:ext>
            </a:extLst>
          </p:cNvPr>
          <p:cNvSpPr>
            <a:spLocks noGrp="1"/>
          </p:cNvSpPr>
          <p:nvPr>
            <p:ph type="title"/>
          </p:nvPr>
        </p:nvSpPr>
        <p:spPr/>
        <p:txBody>
          <a:bodyPr/>
          <a:lstStyle/>
          <a:p>
            <a:r>
              <a:rPr lang="en-US" dirty="0"/>
              <a:t>3D-CNN</a:t>
            </a:r>
          </a:p>
        </p:txBody>
      </p:sp>
      <p:sp>
        <p:nvSpPr>
          <p:cNvPr id="3" name="Content Placeholder 2">
            <a:extLst>
              <a:ext uri="{FF2B5EF4-FFF2-40B4-BE49-F238E27FC236}">
                <a16:creationId xmlns:a16="http://schemas.microsoft.com/office/drawing/2014/main" id="{F5F1E688-F7F3-E619-C46B-BD35D137EFF9}"/>
              </a:ext>
            </a:extLst>
          </p:cNvPr>
          <p:cNvSpPr>
            <a:spLocks noGrp="1"/>
          </p:cNvSpPr>
          <p:nvPr>
            <p:ph idx="1"/>
          </p:nvPr>
        </p:nvSpPr>
        <p:spPr/>
        <p:txBody>
          <a:bodyPr/>
          <a:lstStyle/>
          <a:p>
            <a:r>
              <a:rPr lang="en-US" dirty="0"/>
              <a:t>The data from Human Connectome project (HCP) was utilized to reconstruct the brain network with a higher accuracy</a:t>
            </a:r>
          </a:p>
          <a:p>
            <a:endParaRPr lang="en-US" dirty="0"/>
          </a:p>
          <a:p>
            <a:r>
              <a:rPr lang="en-US" dirty="0"/>
              <a:t>A 3D CNN is simply the 3D equivalent: it takes as input a 3D volume or a sequence of 2D frames (e.g. slices in a CT scan), 3D CNNs are a powerful model for learning representations for volumetric data.</a:t>
            </a:r>
          </a:p>
          <a:p>
            <a:endParaRPr lang="en-US" dirty="0"/>
          </a:p>
          <a:p>
            <a:r>
              <a:rPr lang="en-US" dirty="0">
                <a:hlinkClick r:id="rId2"/>
              </a:rPr>
              <a:t>http://www.humanconnectomeproject.org/</a:t>
            </a:r>
            <a:endParaRPr lang="en-US" dirty="0"/>
          </a:p>
          <a:p>
            <a:r>
              <a:rPr lang="en-US" dirty="0">
                <a:hlinkClick r:id="rId3"/>
              </a:rPr>
              <a:t>https://www.humanconnectome.org/</a:t>
            </a:r>
            <a:endParaRPr lang="en-US" dirty="0"/>
          </a:p>
        </p:txBody>
      </p:sp>
    </p:spTree>
    <p:extLst>
      <p:ext uri="{BB962C8B-B14F-4D97-AF65-F5344CB8AC3E}">
        <p14:creationId xmlns:p14="http://schemas.microsoft.com/office/powerpoint/2010/main" val="31922858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77F80-FE29-5FAE-3248-C89F6C97EAC1}"/>
              </a:ext>
            </a:extLst>
          </p:cNvPr>
          <p:cNvSpPr>
            <a:spLocks noGrp="1"/>
          </p:cNvSpPr>
          <p:nvPr>
            <p:ph type="title"/>
          </p:nvPr>
        </p:nvSpPr>
        <p:spPr/>
        <p:txBody>
          <a:bodyPr/>
          <a:lstStyle/>
          <a:p>
            <a:r>
              <a:rPr lang="en-US" dirty="0"/>
              <a:t>FNN</a:t>
            </a:r>
          </a:p>
        </p:txBody>
      </p:sp>
      <p:sp>
        <p:nvSpPr>
          <p:cNvPr id="3" name="Content Placeholder 2">
            <a:extLst>
              <a:ext uri="{FF2B5EF4-FFF2-40B4-BE49-F238E27FC236}">
                <a16:creationId xmlns:a16="http://schemas.microsoft.com/office/drawing/2014/main" id="{6ED66818-5F21-3BE9-13B4-20F8231C03D4}"/>
              </a:ext>
            </a:extLst>
          </p:cNvPr>
          <p:cNvSpPr>
            <a:spLocks noGrp="1"/>
          </p:cNvSpPr>
          <p:nvPr>
            <p:ph idx="1"/>
          </p:nvPr>
        </p:nvSpPr>
        <p:spPr/>
        <p:txBody>
          <a:bodyPr/>
          <a:lstStyle/>
          <a:p>
            <a:r>
              <a:rPr lang="en-US" dirty="0"/>
              <a:t>Not as good as CNN , not even good , why? Cause its unable to work with high dimensional data</a:t>
            </a:r>
          </a:p>
        </p:txBody>
      </p:sp>
    </p:spTree>
    <p:extLst>
      <p:ext uri="{BB962C8B-B14F-4D97-AF65-F5344CB8AC3E}">
        <p14:creationId xmlns:p14="http://schemas.microsoft.com/office/powerpoint/2010/main" val="3291774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9666B-C1E8-D2AB-6901-53D2487665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E3C323-581C-1A14-1FB0-0DDB103639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A885ABC-6357-7E37-8BA7-8AAEC87B5729}"/>
              </a:ext>
            </a:extLst>
          </p:cNvPr>
          <p:cNvPicPr>
            <a:picLocks noChangeAspect="1"/>
          </p:cNvPicPr>
          <p:nvPr/>
        </p:nvPicPr>
        <p:blipFill rotWithShape="1">
          <a:blip r:embed="rId2"/>
          <a:srcRect l="11068" t="20194" r="28204" b="35663"/>
          <a:stretch/>
        </p:blipFill>
        <p:spPr>
          <a:xfrm>
            <a:off x="1020072" y="1353590"/>
            <a:ext cx="10151855" cy="4150819"/>
          </a:xfrm>
          <a:prstGeom prst="rect">
            <a:avLst/>
          </a:prstGeom>
        </p:spPr>
      </p:pic>
    </p:spTree>
    <p:extLst>
      <p:ext uri="{BB962C8B-B14F-4D97-AF65-F5344CB8AC3E}">
        <p14:creationId xmlns:p14="http://schemas.microsoft.com/office/powerpoint/2010/main" val="951969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7A42B-0329-E82C-55CB-D3591193B9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7C28DA-DA31-BA20-63D5-B6A10E671A43}"/>
              </a:ext>
            </a:extLst>
          </p:cNvPr>
          <p:cNvSpPr>
            <a:spLocks noGrp="1"/>
          </p:cNvSpPr>
          <p:nvPr>
            <p:ph idx="1"/>
          </p:nvPr>
        </p:nvSpPr>
        <p:spPr/>
        <p:txBody>
          <a:bodyPr/>
          <a:lstStyle/>
          <a:p>
            <a:r>
              <a:rPr lang="en-US" dirty="0"/>
              <a:t>The most common DL outcome was the diagnosis of the patient’s condition for the CVD studies, prediction of blood glucose levels for the studies in diabetes, and early detection of cancer.</a:t>
            </a:r>
            <a:endParaRPr lang="fa-IR" dirty="0"/>
          </a:p>
          <a:p>
            <a:r>
              <a:rPr lang="en-US" dirty="0"/>
              <a:t>Most of the DL algorithms used were convolutional neural networks in studies on CVD and cancer and recurrent neural networks in studies on diabetes.</a:t>
            </a:r>
            <a:endParaRPr lang="fa-IR" dirty="0"/>
          </a:p>
          <a:p>
            <a:r>
              <a:rPr lang="en-US" dirty="0"/>
              <a:t>Performance of DL was satisfactory reaching &gt; 84% accuracy in most studies.</a:t>
            </a:r>
          </a:p>
        </p:txBody>
      </p:sp>
    </p:spTree>
    <p:extLst>
      <p:ext uri="{BB962C8B-B14F-4D97-AF65-F5344CB8AC3E}">
        <p14:creationId xmlns:p14="http://schemas.microsoft.com/office/powerpoint/2010/main" val="4081123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934C3-54B6-48BC-6A1E-341A6C09B4A4}"/>
              </a:ext>
            </a:extLst>
          </p:cNvPr>
          <p:cNvSpPr>
            <a:spLocks noGrp="1"/>
          </p:cNvSpPr>
          <p:nvPr>
            <p:ph type="title"/>
          </p:nvPr>
        </p:nvSpPr>
        <p:spPr/>
        <p:txBody>
          <a:bodyPr/>
          <a:lstStyle/>
          <a:p>
            <a:r>
              <a:rPr lang="en-US" dirty="0"/>
              <a:t>Different fields</a:t>
            </a:r>
          </a:p>
        </p:txBody>
      </p:sp>
      <p:sp>
        <p:nvSpPr>
          <p:cNvPr id="3" name="Content Placeholder 2">
            <a:extLst>
              <a:ext uri="{FF2B5EF4-FFF2-40B4-BE49-F238E27FC236}">
                <a16:creationId xmlns:a16="http://schemas.microsoft.com/office/drawing/2014/main" id="{6884F526-CFB8-07C2-C6A5-629DB3025D11}"/>
              </a:ext>
            </a:extLst>
          </p:cNvPr>
          <p:cNvSpPr>
            <a:spLocks noGrp="1"/>
          </p:cNvSpPr>
          <p:nvPr>
            <p:ph idx="1"/>
          </p:nvPr>
        </p:nvSpPr>
        <p:spPr/>
        <p:txBody>
          <a:bodyPr>
            <a:normAutofit fontScale="92500" lnSpcReduction="10000"/>
          </a:bodyPr>
          <a:lstStyle/>
          <a:p>
            <a:r>
              <a:rPr lang="en-US" dirty="0"/>
              <a:t>Brain</a:t>
            </a:r>
          </a:p>
          <a:p>
            <a:pPr lvl="1"/>
            <a:r>
              <a:rPr lang="en-US" dirty="0"/>
              <a:t>Cancer</a:t>
            </a:r>
          </a:p>
          <a:p>
            <a:pPr lvl="1"/>
            <a:r>
              <a:rPr lang="en-US" dirty="0"/>
              <a:t>Alzheimer</a:t>
            </a:r>
          </a:p>
          <a:p>
            <a:pPr lvl="1"/>
            <a:r>
              <a:rPr lang="en-US" dirty="0"/>
              <a:t>Parkinson</a:t>
            </a:r>
          </a:p>
          <a:p>
            <a:r>
              <a:rPr lang="en-US" dirty="0"/>
              <a:t>Cardio Vascular</a:t>
            </a:r>
          </a:p>
          <a:p>
            <a:r>
              <a:rPr lang="en-US" dirty="0"/>
              <a:t>Skin</a:t>
            </a:r>
          </a:p>
          <a:p>
            <a:r>
              <a:rPr lang="en-US" dirty="0"/>
              <a:t>Cancer</a:t>
            </a:r>
          </a:p>
          <a:p>
            <a:r>
              <a:rPr lang="en-US" dirty="0"/>
              <a:t>Epidemic</a:t>
            </a:r>
          </a:p>
          <a:p>
            <a:pPr lvl="1"/>
            <a:r>
              <a:rPr lang="en-US" dirty="0"/>
              <a:t>Covid-19</a:t>
            </a:r>
          </a:p>
          <a:p>
            <a:pPr lvl="1"/>
            <a:r>
              <a:rPr lang="en-US" dirty="0"/>
              <a:t>Malaria</a:t>
            </a:r>
          </a:p>
          <a:p>
            <a:pPr lvl="1"/>
            <a:r>
              <a:rPr lang="en-US" dirty="0"/>
              <a:t>Influenza like diseases</a:t>
            </a:r>
          </a:p>
        </p:txBody>
      </p:sp>
    </p:spTree>
    <p:extLst>
      <p:ext uri="{BB962C8B-B14F-4D97-AF65-F5344CB8AC3E}">
        <p14:creationId xmlns:p14="http://schemas.microsoft.com/office/powerpoint/2010/main" val="1407568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1CA57-B211-324B-C6B5-34FD70015CAC}"/>
              </a:ext>
            </a:extLst>
          </p:cNvPr>
          <p:cNvSpPr>
            <a:spLocks noGrp="1"/>
          </p:cNvSpPr>
          <p:nvPr>
            <p:ph type="title"/>
          </p:nvPr>
        </p:nvSpPr>
        <p:spPr/>
        <p:txBody>
          <a:bodyPr/>
          <a:lstStyle/>
          <a:p>
            <a:r>
              <a:rPr lang="en-US" dirty="0"/>
              <a:t>RNN</a:t>
            </a:r>
          </a:p>
        </p:txBody>
      </p:sp>
      <p:sp>
        <p:nvSpPr>
          <p:cNvPr id="3" name="Content Placeholder 2">
            <a:extLst>
              <a:ext uri="{FF2B5EF4-FFF2-40B4-BE49-F238E27FC236}">
                <a16:creationId xmlns:a16="http://schemas.microsoft.com/office/drawing/2014/main" id="{AA43C9B4-4850-1737-9252-2E3079BA3A95}"/>
              </a:ext>
            </a:extLst>
          </p:cNvPr>
          <p:cNvSpPr>
            <a:spLocks noGrp="1"/>
          </p:cNvSpPr>
          <p:nvPr>
            <p:ph idx="1"/>
          </p:nvPr>
        </p:nvSpPr>
        <p:spPr/>
        <p:txBody>
          <a:bodyPr/>
          <a:lstStyle/>
          <a:p>
            <a:r>
              <a:rPr lang="en-US" dirty="0"/>
              <a:t>A recurrent neural network (RNN) is a type of artificial neural network which uses sequential data or time series data.</a:t>
            </a:r>
          </a:p>
          <a:p>
            <a:r>
              <a:rPr lang="en-US" dirty="0">
                <a:hlinkClick r:id="rId2"/>
              </a:rPr>
              <a:t>https://www.ibm.com/cloud/learn/recurrent-neural-networks</a:t>
            </a:r>
            <a:endParaRPr lang="en-US" dirty="0"/>
          </a:p>
        </p:txBody>
      </p:sp>
      <p:pic>
        <p:nvPicPr>
          <p:cNvPr id="5" name="Picture 4">
            <a:extLst>
              <a:ext uri="{FF2B5EF4-FFF2-40B4-BE49-F238E27FC236}">
                <a16:creationId xmlns:a16="http://schemas.microsoft.com/office/drawing/2014/main" id="{2C23CC19-98C1-02BA-E406-97FB7E0819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3098" y="3400472"/>
            <a:ext cx="8165804" cy="2985817"/>
          </a:xfrm>
          <a:prstGeom prst="rect">
            <a:avLst/>
          </a:prstGeom>
        </p:spPr>
      </p:pic>
    </p:spTree>
    <p:extLst>
      <p:ext uri="{BB962C8B-B14F-4D97-AF65-F5344CB8AC3E}">
        <p14:creationId xmlns:p14="http://schemas.microsoft.com/office/powerpoint/2010/main" val="1511353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DE27D-40DB-6987-2426-8633C8FADD7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4391B3-5E95-BD9F-209B-29DEB4BB5D4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3EC5B3D-29B9-4F6B-63DC-E17A3E59FB79}"/>
              </a:ext>
            </a:extLst>
          </p:cNvPr>
          <p:cNvPicPr>
            <a:picLocks noChangeAspect="1"/>
          </p:cNvPicPr>
          <p:nvPr/>
        </p:nvPicPr>
        <p:blipFill rotWithShape="1">
          <a:blip r:embed="rId2"/>
          <a:srcRect l="28908" t="16958" r="18519" b="22848"/>
          <a:stretch/>
        </p:blipFill>
        <p:spPr>
          <a:xfrm>
            <a:off x="1864680" y="703842"/>
            <a:ext cx="8462639" cy="5450315"/>
          </a:xfrm>
          <a:prstGeom prst="rect">
            <a:avLst/>
          </a:prstGeom>
        </p:spPr>
      </p:pic>
    </p:spTree>
    <p:extLst>
      <p:ext uri="{BB962C8B-B14F-4D97-AF65-F5344CB8AC3E}">
        <p14:creationId xmlns:p14="http://schemas.microsoft.com/office/powerpoint/2010/main" val="2964360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AE4C4-5B22-00B2-D08B-FA26FC5632A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56D8F9-2D54-949B-2F19-3A6B6E8082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2C2C0D4-EF42-6F0A-AF43-72F16DB15F1A}"/>
              </a:ext>
            </a:extLst>
          </p:cNvPr>
          <p:cNvPicPr>
            <a:picLocks noChangeAspect="1"/>
          </p:cNvPicPr>
          <p:nvPr/>
        </p:nvPicPr>
        <p:blipFill rotWithShape="1">
          <a:blip r:embed="rId2"/>
          <a:srcRect l="21335" t="55923" r="22306" b="24748"/>
          <a:stretch/>
        </p:blipFill>
        <p:spPr>
          <a:xfrm>
            <a:off x="347708" y="2320082"/>
            <a:ext cx="11496583" cy="2217835"/>
          </a:xfrm>
          <a:prstGeom prst="rect">
            <a:avLst/>
          </a:prstGeom>
        </p:spPr>
      </p:pic>
    </p:spTree>
    <p:extLst>
      <p:ext uri="{BB962C8B-B14F-4D97-AF65-F5344CB8AC3E}">
        <p14:creationId xmlns:p14="http://schemas.microsoft.com/office/powerpoint/2010/main" val="34454598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BAF75-D078-5116-ECEF-770BD21700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EFDDD6-92CC-A8B7-1901-7109A2C522F1}"/>
              </a:ext>
            </a:extLst>
          </p:cNvPr>
          <p:cNvSpPr>
            <a:spLocks noGrp="1"/>
          </p:cNvSpPr>
          <p:nvPr>
            <p:ph idx="1"/>
          </p:nvPr>
        </p:nvSpPr>
        <p:spPr/>
        <p:txBody>
          <a:bodyPr/>
          <a:lstStyle/>
          <a:p>
            <a:r>
              <a:rPr lang="en-US" dirty="0" err="1"/>
              <a:t>Ml</a:t>
            </a:r>
            <a:r>
              <a:rPr lang="en-US" dirty="0"/>
              <a:t> methods:</a:t>
            </a:r>
          </a:p>
          <a:p>
            <a:pPr lvl="1"/>
            <a:r>
              <a:rPr lang="en-US" dirty="0">
                <a:effectLst/>
                <a:latin typeface="Arial" panose="020B0604020202020204" pitchFamily="34" charset="0"/>
              </a:rPr>
              <a:t>Gaussian mixture models, random forests, support vector machines (SVMs), and hidden Markov models (HMMs)</a:t>
            </a:r>
          </a:p>
          <a:p>
            <a:r>
              <a:rPr lang="en-US" dirty="0">
                <a:latin typeface="Arial" panose="020B0604020202020204" pitchFamily="34" charset="0"/>
              </a:rPr>
              <a:t>DL methods:</a:t>
            </a:r>
          </a:p>
          <a:p>
            <a:pPr lvl="1"/>
            <a:r>
              <a:rPr lang="en-US" dirty="0">
                <a:effectLst/>
                <a:latin typeface="Arial" panose="020B0604020202020204" pitchFamily="34" charset="0"/>
              </a:rPr>
              <a:t>deep CNNs and RNNs</a:t>
            </a:r>
            <a:endParaRPr lang="en-US" dirty="0">
              <a:latin typeface="Arial" panose="020B0604020202020204" pitchFamily="34" charset="0"/>
            </a:endParaRPr>
          </a:p>
        </p:txBody>
      </p:sp>
    </p:spTree>
    <p:extLst>
      <p:ext uri="{BB962C8B-B14F-4D97-AF65-F5344CB8AC3E}">
        <p14:creationId xmlns:p14="http://schemas.microsoft.com/office/powerpoint/2010/main" val="3175371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7A063-FF2D-7F8F-2E91-CDAE9F77BDC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17F3A42-F3B5-72D7-F38A-1678ACE37DD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1897242-F375-16AB-8C7F-8ED6C19D4C29}"/>
              </a:ext>
            </a:extLst>
          </p:cNvPr>
          <p:cNvPicPr>
            <a:picLocks noChangeAspect="1"/>
          </p:cNvPicPr>
          <p:nvPr/>
        </p:nvPicPr>
        <p:blipFill rotWithShape="1">
          <a:blip r:embed="rId2"/>
          <a:srcRect l="18204" t="22784" r="19248" b="5324"/>
          <a:stretch/>
        </p:blipFill>
        <p:spPr>
          <a:xfrm>
            <a:off x="1088993" y="191807"/>
            <a:ext cx="10014014" cy="6474386"/>
          </a:xfrm>
          <a:prstGeom prst="rect">
            <a:avLst/>
          </a:prstGeom>
        </p:spPr>
      </p:pic>
    </p:spTree>
    <p:extLst>
      <p:ext uri="{BB962C8B-B14F-4D97-AF65-F5344CB8AC3E}">
        <p14:creationId xmlns:p14="http://schemas.microsoft.com/office/powerpoint/2010/main" val="1169551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A3427-13B3-8D67-3ED0-C86E6649EEF4}"/>
              </a:ext>
            </a:extLst>
          </p:cNvPr>
          <p:cNvSpPr>
            <a:spLocks noGrp="1"/>
          </p:cNvSpPr>
          <p:nvPr>
            <p:ph type="title"/>
          </p:nvPr>
        </p:nvSpPr>
        <p:spPr/>
        <p:txBody>
          <a:bodyPr/>
          <a:lstStyle/>
          <a:p>
            <a:r>
              <a:rPr lang="en-US" dirty="0"/>
              <a:t>Cardiovascular dataset types</a:t>
            </a:r>
          </a:p>
        </p:txBody>
      </p:sp>
      <p:sp>
        <p:nvSpPr>
          <p:cNvPr id="3" name="Content Placeholder 2">
            <a:extLst>
              <a:ext uri="{FF2B5EF4-FFF2-40B4-BE49-F238E27FC236}">
                <a16:creationId xmlns:a16="http://schemas.microsoft.com/office/drawing/2014/main" id="{5B44AEA3-7EFB-535D-5319-E1F2532CB1EF}"/>
              </a:ext>
            </a:extLst>
          </p:cNvPr>
          <p:cNvSpPr>
            <a:spLocks noGrp="1"/>
          </p:cNvSpPr>
          <p:nvPr>
            <p:ph idx="1"/>
          </p:nvPr>
        </p:nvSpPr>
        <p:spPr/>
        <p:txBody>
          <a:bodyPr/>
          <a:lstStyle/>
          <a:p>
            <a:r>
              <a:rPr lang="en-US" dirty="0"/>
              <a:t>Demographics</a:t>
            </a:r>
          </a:p>
          <a:p>
            <a:r>
              <a:rPr lang="en-US" dirty="0"/>
              <a:t>ECG</a:t>
            </a:r>
          </a:p>
          <a:p>
            <a:r>
              <a:rPr lang="en-US" dirty="0"/>
              <a:t>Genome</a:t>
            </a:r>
          </a:p>
          <a:p>
            <a:r>
              <a:rPr lang="en-US" dirty="0"/>
              <a:t>PET imaging</a:t>
            </a:r>
          </a:p>
          <a:p>
            <a:r>
              <a:rPr lang="en-US" dirty="0"/>
              <a:t>sound</a:t>
            </a:r>
          </a:p>
        </p:txBody>
      </p:sp>
    </p:spTree>
    <p:extLst>
      <p:ext uri="{BB962C8B-B14F-4D97-AF65-F5344CB8AC3E}">
        <p14:creationId xmlns:p14="http://schemas.microsoft.com/office/powerpoint/2010/main" val="1705462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0502-A86D-694C-66F4-9C6A07DCD8A9}"/>
              </a:ext>
            </a:extLst>
          </p:cNvPr>
          <p:cNvSpPr>
            <a:spLocks noGrp="1"/>
          </p:cNvSpPr>
          <p:nvPr>
            <p:ph type="title"/>
          </p:nvPr>
        </p:nvSpPr>
        <p:spPr/>
        <p:txBody>
          <a:bodyPr/>
          <a:lstStyle/>
          <a:p>
            <a:r>
              <a:rPr lang="en-US" dirty="0"/>
              <a:t>Deep learning for epidemic and pandemic diseases</a:t>
            </a:r>
          </a:p>
        </p:txBody>
      </p:sp>
      <p:pic>
        <p:nvPicPr>
          <p:cNvPr id="5" name="Content Placeholder 4">
            <a:extLst>
              <a:ext uri="{FF2B5EF4-FFF2-40B4-BE49-F238E27FC236}">
                <a16:creationId xmlns:a16="http://schemas.microsoft.com/office/drawing/2014/main" id="{657E3134-FCE1-91FF-D995-6D17B0EE7D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69885" y="2376131"/>
            <a:ext cx="7252230" cy="4351338"/>
          </a:xfrm>
        </p:spPr>
      </p:pic>
    </p:spTree>
    <p:extLst>
      <p:ext uri="{BB962C8B-B14F-4D97-AF65-F5344CB8AC3E}">
        <p14:creationId xmlns:p14="http://schemas.microsoft.com/office/powerpoint/2010/main" val="1163058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58262-38CC-C00C-B077-A118F27452F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8E3357-DA24-2DA5-89EC-DC3D2CAC9DE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7E7AD40-3394-BB81-80E2-369659944850}"/>
              </a:ext>
            </a:extLst>
          </p:cNvPr>
          <p:cNvPicPr>
            <a:picLocks noChangeAspect="1"/>
          </p:cNvPicPr>
          <p:nvPr/>
        </p:nvPicPr>
        <p:blipFill rotWithShape="1">
          <a:blip r:embed="rId2"/>
          <a:srcRect t="33333" r="22781" b="17823"/>
          <a:stretch/>
        </p:blipFill>
        <p:spPr>
          <a:xfrm>
            <a:off x="1388706" y="1754155"/>
            <a:ext cx="9414588" cy="3349690"/>
          </a:xfrm>
          <a:prstGeom prst="rect">
            <a:avLst/>
          </a:prstGeom>
        </p:spPr>
      </p:pic>
    </p:spTree>
    <p:extLst>
      <p:ext uri="{BB962C8B-B14F-4D97-AF65-F5344CB8AC3E}">
        <p14:creationId xmlns:p14="http://schemas.microsoft.com/office/powerpoint/2010/main" val="86866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E66EB-C503-FA33-C7E4-8E917A0F2A6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BF805B-2B77-A335-30B2-6E69F3D2697C}"/>
              </a:ext>
            </a:extLst>
          </p:cNvPr>
          <p:cNvSpPr>
            <a:spLocks noGrp="1"/>
          </p:cNvSpPr>
          <p:nvPr>
            <p:ph idx="1"/>
          </p:nvPr>
        </p:nvSpPr>
        <p:spPr/>
        <p:txBody>
          <a:bodyPr/>
          <a:lstStyle/>
          <a:p>
            <a:r>
              <a:rPr lang="en-US" dirty="0"/>
              <a:t>integrates the strengths of artificial neural networks and causal methods.</a:t>
            </a:r>
            <a:endParaRPr lang="fa-IR" dirty="0"/>
          </a:p>
          <a:p>
            <a:endParaRPr lang="en-US" dirty="0"/>
          </a:p>
        </p:txBody>
      </p:sp>
    </p:spTree>
    <p:extLst>
      <p:ext uri="{BB962C8B-B14F-4D97-AF65-F5344CB8AC3E}">
        <p14:creationId xmlns:p14="http://schemas.microsoft.com/office/powerpoint/2010/main" val="2975750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239B-1692-0041-30F5-1F327342C2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7539804-59F1-094F-700D-7B313EC90A7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625C00C-BCD2-A585-C4F3-4AE6B48E736E}"/>
              </a:ext>
            </a:extLst>
          </p:cNvPr>
          <p:cNvPicPr>
            <a:picLocks noChangeAspect="1"/>
          </p:cNvPicPr>
          <p:nvPr/>
        </p:nvPicPr>
        <p:blipFill rotWithShape="1">
          <a:blip r:embed="rId2"/>
          <a:srcRect l="11785" t="33197" r="32118" b="18095"/>
          <a:stretch/>
        </p:blipFill>
        <p:spPr>
          <a:xfrm>
            <a:off x="2676330" y="1758819"/>
            <a:ext cx="6839339" cy="3340361"/>
          </a:xfrm>
          <a:prstGeom prst="rect">
            <a:avLst/>
          </a:prstGeom>
        </p:spPr>
      </p:pic>
    </p:spTree>
    <p:extLst>
      <p:ext uri="{BB962C8B-B14F-4D97-AF65-F5344CB8AC3E}">
        <p14:creationId xmlns:p14="http://schemas.microsoft.com/office/powerpoint/2010/main" val="4031180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4187-90C1-E080-32CB-AC7F2FD531A0}"/>
              </a:ext>
            </a:extLst>
          </p:cNvPr>
          <p:cNvSpPr>
            <a:spLocks noGrp="1"/>
          </p:cNvSpPr>
          <p:nvPr>
            <p:ph type="title"/>
          </p:nvPr>
        </p:nvSpPr>
        <p:spPr/>
        <p:txBody>
          <a:bodyPr/>
          <a:lstStyle/>
          <a:p>
            <a:r>
              <a:rPr lang="en-US" dirty="0"/>
              <a:t>Brain related diseases</a:t>
            </a:r>
          </a:p>
        </p:txBody>
      </p:sp>
      <p:sp>
        <p:nvSpPr>
          <p:cNvPr id="3" name="Content Placeholder 2">
            <a:extLst>
              <a:ext uri="{FF2B5EF4-FFF2-40B4-BE49-F238E27FC236}">
                <a16:creationId xmlns:a16="http://schemas.microsoft.com/office/drawing/2014/main" id="{2C3921EF-8850-3CEB-B017-9E634239694F}"/>
              </a:ext>
            </a:extLst>
          </p:cNvPr>
          <p:cNvSpPr>
            <a:spLocks noGrp="1"/>
          </p:cNvSpPr>
          <p:nvPr>
            <p:ph idx="1"/>
          </p:nvPr>
        </p:nvSpPr>
        <p:spPr/>
        <p:txBody>
          <a:bodyPr/>
          <a:lstStyle/>
          <a:p>
            <a:r>
              <a:rPr lang="en-US" dirty="0"/>
              <a:t>Diagnosis</a:t>
            </a:r>
          </a:p>
          <a:p>
            <a:r>
              <a:rPr lang="en-US" dirty="0"/>
              <a:t>Prediction</a:t>
            </a:r>
          </a:p>
          <a:p>
            <a:r>
              <a:rPr lang="en-US" dirty="0"/>
              <a:t>Classification</a:t>
            </a:r>
          </a:p>
          <a:p>
            <a:endParaRPr lang="en-US" dirty="0"/>
          </a:p>
        </p:txBody>
      </p:sp>
    </p:spTree>
    <p:extLst>
      <p:ext uri="{BB962C8B-B14F-4D97-AF65-F5344CB8AC3E}">
        <p14:creationId xmlns:p14="http://schemas.microsoft.com/office/powerpoint/2010/main" val="2560839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3990-DFCD-E1E3-3664-9B70F8ED39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2A41D22-364D-7D05-0039-127C31FB41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38E4A9B-E470-513A-013D-16A326FA9132}"/>
              </a:ext>
            </a:extLst>
          </p:cNvPr>
          <p:cNvPicPr>
            <a:picLocks noChangeAspect="1"/>
          </p:cNvPicPr>
          <p:nvPr/>
        </p:nvPicPr>
        <p:blipFill rotWithShape="1">
          <a:blip r:embed="rId2"/>
          <a:srcRect l="49133" t="24653" r="20790" b="22041"/>
          <a:stretch/>
        </p:blipFill>
        <p:spPr>
          <a:xfrm>
            <a:off x="3054220" y="396493"/>
            <a:ext cx="6083559" cy="6065013"/>
          </a:xfrm>
          <a:prstGeom prst="rect">
            <a:avLst/>
          </a:prstGeom>
        </p:spPr>
      </p:pic>
    </p:spTree>
    <p:extLst>
      <p:ext uri="{BB962C8B-B14F-4D97-AF65-F5344CB8AC3E}">
        <p14:creationId xmlns:p14="http://schemas.microsoft.com/office/powerpoint/2010/main" val="1764251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BFD05-4D17-5F1F-9305-9D7CDEE8BB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740CE2-24CB-C539-31EA-5C382172EF68}"/>
              </a:ext>
            </a:extLst>
          </p:cNvPr>
          <p:cNvSpPr>
            <a:spLocks noGrp="1"/>
          </p:cNvSpPr>
          <p:nvPr>
            <p:ph idx="1"/>
          </p:nvPr>
        </p:nvSpPr>
        <p:spPr/>
        <p:txBody>
          <a:bodyPr/>
          <a:lstStyle/>
          <a:p>
            <a:r>
              <a:rPr lang="en-US" dirty="0"/>
              <a:t>integrates the strengths of deep neural networks and high-resolution simulations of epidemic processes over networks. TDEFSI yields accurate high-resolution spatiotemporal forecasts using low-resolution time-series data.</a:t>
            </a:r>
            <a:endParaRPr lang="fa-IR" dirty="0"/>
          </a:p>
          <a:p>
            <a:r>
              <a:rPr lang="en-US" dirty="0"/>
              <a:t>The resulting forecasts are not just driven by observed data but also capture the intricate social, demographic, and geographic attributes of specific urban regions and mathematical theories of disease propagation over networks.</a:t>
            </a:r>
          </a:p>
        </p:txBody>
      </p:sp>
    </p:spTree>
    <p:extLst>
      <p:ext uri="{BB962C8B-B14F-4D97-AF65-F5344CB8AC3E}">
        <p14:creationId xmlns:p14="http://schemas.microsoft.com/office/powerpoint/2010/main" val="7266810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9B4AA-2665-F774-F0F9-426F1EF6FE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8FB23AF-F258-1627-6697-20BFEDB90A3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F902768-62DA-81E4-A0FA-0325E866161F}"/>
              </a:ext>
            </a:extLst>
          </p:cNvPr>
          <p:cNvPicPr>
            <a:picLocks noChangeAspect="1"/>
          </p:cNvPicPr>
          <p:nvPr/>
        </p:nvPicPr>
        <p:blipFill rotWithShape="1">
          <a:blip r:embed="rId2"/>
          <a:srcRect l="11020" t="29796" r="41454" b="31837"/>
          <a:stretch/>
        </p:blipFill>
        <p:spPr>
          <a:xfrm>
            <a:off x="1080018" y="1151211"/>
            <a:ext cx="10031963" cy="4555578"/>
          </a:xfrm>
          <a:prstGeom prst="rect">
            <a:avLst/>
          </a:prstGeom>
        </p:spPr>
      </p:pic>
    </p:spTree>
    <p:extLst>
      <p:ext uri="{BB962C8B-B14F-4D97-AF65-F5344CB8AC3E}">
        <p14:creationId xmlns:p14="http://schemas.microsoft.com/office/powerpoint/2010/main" val="3446292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7CDFB-23B5-F2EE-D249-224866C0DC60}"/>
              </a:ext>
            </a:extLst>
          </p:cNvPr>
          <p:cNvSpPr>
            <a:spLocks noGrp="1"/>
          </p:cNvSpPr>
          <p:nvPr>
            <p:ph type="title"/>
          </p:nvPr>
        </p:nvSpPr>
        <p:spPr/>
        <p:txBody>
          <a:bodyPr/>
          <a:lstStyle/>
          <a:p>
            <a:r>
              <a:rPr lang="en-US" dirty="0"/>
              <a:t>Models used</a:t>
            </a:r>
          </a:p>
        </p:txBody>
      </p:sp>
      <p:sp>
        <p:nvSpPr>
          <p:cNvPr id="3" name="Content Placeholder 2">
            <a:extLst>
              <a:ext uri="{FF2B5EF4-FFF2-40B4-BE49-F238E27FC236}">
                <a16:creationId xmlns:a16="http://schemas.microsoft.com/office/drawing/2014/main" id="{E86EA2BD-C1FE-C05B-71FA-9C7DC76FA786}"/>
              </a:ext>
            </a:extLst>
          </p:cNvPr>
          <p:cNvSpPr>
            <a:spLocks noGrp="1"/>
          </p:cNvSpPr>
          <p:nvPr>
            <p:ph idx="1"/>
          </p:nvPr>
        </p:nvSpPr>
        <p:spPr/>
        <p:txBody>
          <a:bodyPr/>
          <a:lstStyle/>
          <a:p>
            <a:r>
              <a:rPr lang="en-US" dirty="0"/>
              <a:t>SVR</a:t>
            </a:r>
          </a:p>
          <a:p>
            <a:r>
              <a:rPr lang="en-US" dirty="0"/>
              <a:t>polynomial regression </a:t>
            </a:r>
          </a:p>
          <a:p>
            <a:r>
              <a:rPr lang="en-US" dirty="0"/>
              <a:t>DNN</a:t>
            </a:r>
          </a:p>
          <a:p>
            <a:r>
              <a:rPr lang="en-US" dirty="0"/>
              <a:t>LSTM</a:t>
            </a:r>
          </a:p>
        </p:txBody>
      </p:sp>
      <p:pic>
        <p:nvPicPr>
          <p:cNvPr id="5" name="Picture 4">
            <a:extLst>
              <a:ext uri="{FF2B5EF4-FFF2-40B4-BE49-F238E27FC236}">
                <a16:creationId xmlns:a16="http://schemas.microsoft.com/office/drawing/2014/main" id="{05C2E962-568A-2113-9398-919AF2575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019" y="918194"/>
            <a:ext cx="6221034" cy="4792140"/>
          </a:xfrm>
          <a:prstGeom prst="rect">
            <a:avLst/>
          </a:prstGeom>
        </p:spPr>
      </p:pic>
    </p:spTree>
    <p:extLst>
      <p:ext uri="{BB962C8B-B14F-4D97-AF65-F5344CB8AC3E}">
        <p14:creationId xmlns:p14="http://schemas.microsoft.com/office/powerpoint/2010/main" val="25864597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6ADC6-EE7B-A56E-0618-CFACCD3B1E4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8C1E9F-A1DD-1C4B-E998-78F489A3691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2265CD8-DF11-C5D9-C589-D43EA884D316}"/>
              </a:ext>
            </a:extLst>
          </p:cNvPr>
          <p:cNvPicPr>
            <a:picLocks noChangeAspect="1"/>
          </p:cNvPicPr>
          <p:nvPr/>
        </p:nvPicPr>
        <p:blipFill rotWithShape="1">
          <a:blip r:embed="rId2"/>
          <a:srcRect l="26326" t="22585" r="27602" b="18776"/>
          <a:stretch/>
        </p:blipFill>
        <p:spPr>
          <a:xfrm>
            <a:off x="2060510" y="539803"/>
            <a:ext cx="8070980" cy="5778393"/>
          </a:xfrm>
          <a:prstGeom prst="rect">
            <a:avLst/>
          </a:prstGeom>
        </p:spPr>
      </p:pic>
    </p:spTree>
    <p:extLst>
      <p:ext uri="{BB962C8B-B14F-4D97-AF65-F5344CB8AC3E}">
        <p14:creationId xmlns:p14="http://schemas.microsoft.com/office/powerpoint/2010/main" val="13967929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46EE0-301A-3544-25A7-97203FE9971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E4C151-A97E-0FF5-7048-FDCF4B8E754F}"/>
              </a:ext>
            </a:extLst>
          </p:cNvPr>
          <p:cNvSpPr>
            <a:spLocks noGrp="1"/>
          </p:cNvSpPr>
          <p:nvPr>
            <p:ph idx="1"/>
          </p:nvPr>
        </p:nvSpPr>
        <p:spPr/>
        <p:txBody>
          <a:bodyPr/>
          <a:lstStyle/>
          <a:p>
            <a:pPr marL="0" indent="0">
              <a:buNone/>
            </a:pPr>
            <a:r>
              <a:rPr lang="en-US" dirty="0"/>
              <a:t>using CAE and AL-CNN models. The CAE is a deep learning neural network connected by a series of CNNs. Although CAE has a good predictive ability, there remains a lack of a design framework for time-series data in neural networks. The AL-CNN is a modified version of the CAE that adds an LSTM between the encoder and decoder to increase the processing power of the model for time series data</a:t>
            </a:r>
          </a:p>
        </p:txBody>
      </p:sp>
    </p:spTree>
    <p:extLst>
      <p:ext uri="{BB962C8B-B14F-4D97-AF65-F5344CB8AC3E}">
        <p14:creationId xmlns:p14="http://schemas.microsoft.com/office/powerpoint/2010/main" val="412703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C072F-DBE4-BBEC-7B42-D0B594A7A58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FF62E7E-5921-BB0C-9FAE-0CAD6ADA247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11F3A88-064F-6B02-CB06-B098836048A5}"/>
              </a:ext>
            </a:extLst>
          </p:cNvPr>
          <p:cNvPicPr>
            <a:picLocks noChangeAspect="1"/>
          </p:cNvPicPr>
          <p:nvPr/>
        </p:nvPicPr>
        <p:blipFill rotWithShape="1">
          <a:blip r:embed="rId2"/>
          <a:srcRect l="44694" t="32245" r="6875" b="19456"/>
          <a:stretch/>
        </p:blipFill>
        <p:spPr>
          <a:xfrm>
            <a:off x="3143639" y="169441"/>
            <a:ext cx="5904722" cy="3312368"/>
          </a:xfrm>
          <a:prstGeom prst="rect">
            <a:avLst/>
          </a:prstGeom>
        </p:spPr>
      </p:pic>
      <p:pic>
        <p:nvPicPr>
          <p:cNvPr id="7" name="Picture 6">
            <a:extLst>
              <a:ext uri="{FF2B5EF4-FFF2-40B4-BE49-F238E27FC236}">
                <a16:creationId xmlns:a16="http://schemas.microsoft.com/office/drawing/2014/main" id="{44E3EE64-31FE-3111-C8C4-F0CF3DFD6F33}"/>
              </a:ext>
            </a:extLst>
          </p:cNvPr>
          <p:cNvPicPr>
            <a:picLocks noChangeAspect="1"/>
          </p:cNvPicPr>
          <p:nvPr/>
        </p:nvPicPr>
        <p:blipFill rotWithShape="1">
          <a:blip r:embed="rId3"/>
          <a:srcRect l="43852" t="39728" r="6875" b="22313"/>
          <a:stretch/>
        </p:blipFill>
        <p:spPr>
          <a:xfrm>
            <a:off x="3143639" y="3788229"/>
            <a:ext cx="6007359" cy="2603242"/>
          </a:xfrm>
          <a:prstGeom prst="rect">
            <a:avLst/>
          </a:prstGeom>
        </p:spPr>
      </p:pic>
    </p:spTree>
    <p:extLst>
      <p:ext uri="{BB962C8B-B14F-4D97-AF65-F5344CB8AC3E}">
        <p14:creationId xmlns:p14="http://schemas.microsoft.com/office/powerpoint/2010/main" val="1916764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6684-DBC8-5A2F-A882-AC34AD59AA5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758D00-9F17-2A75-B138-4965D3E2C5B3}"/>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A4FA6AAF-D1E0-28EC-4DB7-90BBF5E72822}"/>
              </a:ext>
            </a:extLst>
          </p:cNvPr>
          <p:cNvPicPr>
            <a:picLocks noChangeAspect="1"/>
          </p:cNvPicPr>
          <p:nvPr/>
        </p:nvPicPr>
        <p:blipFill rotWithShape="1">
          <a:blip r:embed="rId2"/>
          <a:srcRect l="5434" t="11837" r="40764" b="35918"/>
          <a:stretch/>
        </p:blipFill>
        <p:spPr>
          <a:xfrm>
            <a:off x="1887893" y="1130404"/>
            <a:ext cx="8416213" cy="4597192"/>
          </a:xfrm>
          <a:prstGeom prst="rect">
            <a:avLst/>
          </a:prstGeom>
        </p:spPr>
      </p:pic>
    </p:spTree>
    <p:extLst>
      <p:ext uri="{BB962C8B-B14F-4D97-AF65-F5344CB8AC3E}">
        <p14:creationId xmlns:p14="http://schemas.microsoft.com/office/powerpoint/2010/main" val="576284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80935-AC31-D352-F9A8-D83DCB7FF6F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CDD95C3-8389-365D-9529-B77481D2CAD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F5E828A-5EA2-9708-6006-53D0386F57C3}"/>
              </a:ext>
            </a:extLst>
          </p:cNvPr>
          <p:cNvPicPr>
            <a:picLocks noChangeAspect="1"/>
          </p:cNvPicPr>
          <p:nvPr/>
        </p:nvPicPr>
        <p:blipFill rotWithShape="1">
          <a:blip r:embed="rId2"/>
          <a:srcRect l="41632" t="18231" r="14133" b="9931"/>
          <a:stretch/>
        </p:blipFill>
        <p:spPr>
          <a:xfrm>
            <a:off x="2628123" y="261050"/>
            <a:ext cx="6935754" cy="6335900"/>
          </a:xfrm>
          <a:prstGeom prst="rect">
            <a:avLst/>
          </a:prstGeom>
        </p:spPr>
      </p:pic>
    </p:spTree>
    <p:extLst>
      <p:ext uri="{BB962C8B-B14F-4D97-AF65-F5344CB8AC3E}">
        <p14:creationId xmlns:p14="http://schemas.microsoft.com/office/powerpoint/2010/main" val="1341770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5A512-C025-DC21-11E5-8F2AF28D911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7D57449-F37C-0BD4-5657-8600F05E5BB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FB0A59FA-6CDB-DFFA-010A-C4C076EDAAB8}"/>
              </a:ext>
            </a:extLst>
          </p:cNvPr>
          <p:cNvPicPr>
            <a:picLocks noChangeAspect="1"/>
          </p:cNvPicPr>
          <p:nvPr/>
        </p:nvPicPr>
        <p:blipFill rotWithShape="1">
          <a:blip r:embed="rId2"/>
          <a:srcRect l="25485" t="40272" r="15127" b="7963"/>
          <a:stretch/>
        </p:blipFill>
        <p:spPr>
          <a:xfrm>
            <a:off x="634188" y="751076"/>
            <a:ext cx="10923624" cy="5355847"/>
          </a:xfrm>
          <a:prstGeom prst="rect">
            <a:avLst/>
          </a:prstGeom>
        </p:spPr>
      </p:pic>
    </p:spTree>
    <p:extLst>
      <p:ext uri="{BB962C8B-B14F-4D97-AF65-F5344CB8AC3E}">
        <p14:creationId xmlns:p14="http://schemas.microsoft.com/office/powerpoint/2010/main" val="816503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7CAC-4684-9ED7-6E50-9B4316984F09}"/>
              </a:ext>
            </a:extLst>
          </p:cNvPr>
          <p:cNvSpPr>
            <a:spLocks noGrp="1"/>
          </p:cNvSpPr>
          <p:nvPr>
            <p:ph type="title"/>
          </p:nvPr>
        </p:nvSpPr>
        <p:spPr/>
        <p:txBody>
          <a:bodyPr/>
          <a:lstStyle/>
          <a:p>
            <a:r>
              <a:rPr lang="en-US" dirty="0"/>
              <a:t>Diagnosis</a:t>
            </a:r>
          </a:p>
        </p:txBody>
      </p:sp>
      <p:sp>
        <p:nvSpPr>
          <p:cNvPr id="3" name="Content Placeholder 2">
            <a:extLst>
              <a:ext uri="{FF2B5EF4-FFF2-40B4-BE49-F238E27FC236}">
                <a16:creationId xmlns:a16="http://schemas.microsoft.com/office/drawing/2014/main" id="{79AC3C07-22F6-FE18-8395-90B221D96908}"/>
              </a:ext>
            </a:extLst>
          </p:cNvPr>
          <p:cNvSpPr>
            <a:spLocks noGrp="1"/>
          </p:cNvSpPr>
          <p:nvPr>
            <p:ph idx="1"/>
          </p:nvPr>
        </p:nvSpPr>
        <p:spPr/>
        <p:txBody>
          <a:bodyPr/>
          <a:lstStyle/>
          <a:p>
            <a:r>
              <a:rPr lang="en-US" dirty="0"/>
              <a:t>Precise and accurate diagnosis == patient will live more</a:t>
            </a:r>
          </a:p>
        </p:txBody>
      </p:sp>
      <p:pic>
        <p:nvPicPr>
          <p:cNvPr id="5" name="Picture 4">
            <a:extLst>
              <a:ext uri="{FF2B5EF4-FFF2-40B4-BE49-F238E27FC236}">
                <a16:creationId xmlns:a16="http://schemas.microsoft.com/office/drawing/2014/main" id="{DBB8CF55-E3D5-CBDB-5B88-242CDCC3F4DC}"/>
              </a:ext>
            </a:extLst>
          </p:cNvPr>
          <p:cNvPicPr>
            <a:picLocks noChangeAspect="1"/>
          </p:cNvPicPr>
          <p:nvPr/>
        </p:nvPicPr>
        <p:blipFill rotWithShape="1">
          <a:blip r:embed="rId2"/>
          <a:srcRect t="22655" r="23034" b="26342"/>
          <a:stretch/>
        </p:blipFill>
        <p:spPr>
          <a:xfrm>
            <a:off x="1404151" y="2515518"/>
            <a:ext cx="9383697" cy="3497802"/>
          </a:xfrm>
          <a:prstGeom prst="rect">
            <a:avLst/>
          </a:prstGeom>
        </p:spPr>
      </p:pic>
    </p:spTree>
    <p:extLst>
      <p:ext uri="{BB962C8B-B14F-4D97-AF65-F5344CB8AC3E}">
        <p14:creationId xmlns:p14="http://schemas.microsoft.com/office/powerpoint/2010/main" val="1791710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EE7A-1F7B-18D1-A668-B7A8B8C33E7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A016473-1B54-0840-91A8-D38FE3C7065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5E6DA20-C151-4126-A694-BA6107702E9F}"/>
              </a:ext>
            </a:extLst>
          </p:cNvPr>
          <p:cNvPicPr>
            <a:picLocks noChangeAspect="1"/>
          </p:cNvPicPr>
          <p:nvPr/>
        </p:nvPicPr>
        <p:blipFill rotWithShape="1">
          <a:blip r:embed="rId2"/>
          <a:srcRect l="21428" t="19728" r="23699" b="51429"/>
          <a:stretch/>
        </p:blipFill>
        <p:spPr>
          <a:xfrm>
            <a:off x="1457146" y="2057399"/>
            <a:ext cx="9277707" cy="2743201"/>
          </a:xfrm>
          <a:prstGeom prst="rect">
            <a:avLst/>
          </a:prstGeom>
        </p:spPr>
      </p:pic>
    </p:spTree>
    <p:extLst>
      <p:ext uri="{BB962C8B-B14F-4D97-AF65-F5344CB8AC3E}">
        <p14:creationId xmlns:p14="http://schemas.microsoft.com/office/powerpoint/2010/main" val="2349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C5A5-6BAF-F705-4D7C-1C551CC0289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CDA170D-0FD9-65DA-5594-541F8CEEDC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AB40E7F-1EE1-FDD8-2C12-E304244AC243}"/>
              </a:ext>
            </a:extLst>
          </p:cNvPr>
          <p:cNvPicPr>
            <a:picLocks noChangeAspect="1"/>
          </p:cNvPicPr>
          <p:nvPr/>
        </p:nvPicPr>
        <p:blipFill rotWithShape="1">
          <a:blip r:embed="rId2"/>
          <a:srcRect l="23801" t="17006" r="24464" b="6396"/>
          <a:stretch/>
        </p:blipFill>
        <p:spPr>
          <a:xfrm>
            <a:off x="2003945" y="-116044"/>
            <a:ext cx="8184109" cy="6816055"/>
          </a:xfrm>
          <a:prstGeom prst="rect">
            <a:avLst/>
          </a:prstGeom>
        </p:spPr>
      </p:pic>
    </p:spTree>
    <p:extLst>
      <p:ext uri="{BB962C8B-B14F-4D97-AF65-F5344CB8AC3E}">
        <p14:creationId xmlns:p14="http://schemas.microsoft.com/office/powerpoint/2010/main" val="3771813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B7FF7-4333-7B8E-FED9-CD43DBD205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FEE9DB1-69C3-98CA-6AB6-2CDE2E4DFD1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590028C1-2C1B-F5D4-CEC9-609DCA80B8B3}"/>
              </a:ext>
            </a:extLst>
          </p:cNvPr>
          <p:cNvPicPr>
            <a:picLocks noChangeAspect="1"/>
          </p:cNvPicPr>
          <p:nvPr/>
        </p:nvPicPr>
        <p:blipFill rotWithShape="1">
          <a:blip r:embed="rId2"/>
          <a:srcRect l="16454" t="53605" r="18035" b="20272"/>
          <a:stretch/>
        </p:blipFill>
        <p:spPr>
          <a:xfrm>
            <a:off x="760933" y="2232348"/>
            <a:ext cx="10670134" cy="2393303"/>
          </a:xfrm>
          <a:prstGeom prst="rect">
            <a:avLst/>
          </a:prstGeom>
        </p:spPr>
      </p:pic>
    </p:spTree>
    <p:extLst>
      <p:ext uri="{BB962C8B-B14F-4D97-AF65-F5344CB8AC3E}">
        <p14:creationId xmlns:p14="http://schemas.microsoft.com/office/powerpoint/2010/main" val="1930850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D94DA-4A8B-E213-72E8-C1816911CAE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2154380-FB30-C7FF-D488-DA3B517C3DC9}"/>
              </a:ext>
            </a:extLst>
          </p:cNvPr>
          <p:cNvSpPr>
            <a:spLocks noGrp="1"/>
          </p:cNvSpPr>
          <p:nvPr>
            <p:ph idx="1"/>
          </p:nvPr>
        </p:nvSpPr>
        <p:spPr/>
        <p:txBody>
          <a:bodyPr/>
          <a:lstStyle/>
          <a:p>
            <a:r>
              <a:rPr lang="en-US" dirty="0"/>
              <a:t>We need more data to increase accuracy of models</a:t>
            </a:r>
          </a:p>
          <a:p>
            <a:r>
              <a:rPr lang="en-US" dirty="0">
                <a:effectLst/>
                <a:latin typeface="Arial" panose="020B0604020202020204" pitchFamily="34" charset="0"/>
              </a:rPr>
              <a:t>The use of hybrid algorithms and a combination of supervised with unsupervised and ML with DL methods are promising to</a:t>
            </a:r>
            <a:br>
              <a:rPr lang="en-US" dirty="0"/>
            </a:br>
            <a:r>
              <a:rPr lang="en-US" dirty="0">
                <a:effectLst/>
                <a:latin typeface="Arial" panose="020B0604020202020204" pitchFamily="34" charset="0"/>
              </a:rPr>
              <a:t>provide better results.</a:t>
            </a:r>
          </a:p>
          <a:p>
            <a:r>
              <a:rPr lang="en-US" dirty="0">
                <a:effectLst/>
                <a:latin typeface="Arial" panose="020B0604020202020204" pitchFamily="34" charset="0"/>
              </a:rPr>
              <a:t>To design effective AI systems for medical applications, the inclusion of XAI approaches is the ultimate necessity.</a:t>
            </a:r>
            <a:endParaRPr lang="en-US" dirty="0"/>
          </a:p>
        </p:txBody>
      </p:sp>
    </p:spTree>
    <p:extLst>
      <p:ext uri="{BB962C8B-B14F-4D97-AF65-F5344CB8AC3E}">
        <p14:creationId xmlns:p14="http://schemas.microsoft.com/office/powerpoint/2010/main" val="1594061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79736-FE08-3B5D-3CAC-DC710DB8D64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DF68566-C04F-C6C8-FB14-7C1934FFA640}"/>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EC50DCBA-78E7-D1D0-4F76-73742F58732D}"/>
              </a:ext>
            </a:extLst>
          </p:cNvPr>
          <p:cNvPicPr>
            <a:picLocks noChangeAspect="1"/>
          </p:cNvPicPr>
          <p:nvPr/>
        </p:nvPicPr>
        <p:blipFill rotWithShape="1">
          <a:blip r:embed="rId2"/>
          <a:srcRect l="23446" t="22265" r="21723" b="19094"/>
          <a:stretch/>
        </p:blipFill>
        <p:spPr>
          <a:xfrm>
            <a:off x="914525" y="311856"/>
            <a:ext cx="10362950" cy="6234288"/>
          </a:xfrm>
          <a:prstGeom prst="rect">
            <a:avLst/>
          </a:prstGeom>
        </p:spPr>
      </p:pic>
    </p:spTree>
    <p:extLst>
      <p:ext uri="{BB962C8B-B14F-4D97-AF65-F5344CB8AC3E}">
        <p14:creationId xmlns:p14="http://schemas.microsoft.com/office/powerpoint/2010/main" val="30631488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5FCE0-B311-FFA9-8E72-6BBE645A45D9}"/>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233BEF25-1D63-F5D7-8C6F-E82C3EE633E3}"/>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7C1CB843-CAA2-9EA0-88C0-46F4E6A0C7BF}"/>
              </a:ext>
            </a:extLst>
          </p:cNvPr>
          <p:cNvPicPr>
            <a:picLocks noChangeAspect="1"/>
          </p:cNvPicPr>
          <p:nvPr/>
        </p:nvPicPr>
        <p:blipFill rotWithShape="1">
          <a:blip r:embed="rId2"/>
          <a:srcRect l="22500" t="19935" r="26966" b="41230"/>
          <a:stretch/>
        </p:blipFill>
        <p:spPr>
          <a:xfrm>
            <a:off x="943356" y="1201631"/>
            <a:ext cx="10305288" cy="4454737"/>
          </a:xfrm>
          <a:prstGeom prst="rect">
            <a:avLst/>
          </a:prstGeom>
        </p:spPr>
      </p:pic>
    </p:spTree>
    <p:extLst>
      <p:ext uri="{BB962C8B-B14F-4D97-AF65-F5344CB8AC3E}">
        <p14:creationId xmlns:p14="http://schemas.microsoft.com/office/powerpoint/2010/main" val="1840684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6507A-0D7A-6243-E6C0-69111E5273B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B28BA4E-ED7C-AAA1-EC11-366E62DAF00F}"/>
              </a:ext>
            </a:extLst>
          </p:cNvPr>
          <p:cNvSpPr>
            <a:spLocks noGrp="1"/>
          </p:cNvSpPr>
          <p:nvPr>
            <p:ph idx="1"/>
          </p:nvPr>
        </p:nvSpPr>
        <p:spPr/>
        <p:txBody>
          <a:bodyPr/>
          <a:lstStyle/>
          <a:p>
            <a:r>
              <a:rPr lang="en-US" dirty="0"/>
              <a:t>CNNs have been successfully applied to imaging and genetic data in numerous brain disorders, while recurrent neural networks showed encouraging results with longitudinal clinical data and sensor data. Many tasks, such as cross-modality image synthesis, image segmentation, disease diagnosis and outcome prediction, have been substantially improved thanks to DL.</a:t>
            </a:r>
          </a:p>
        </p:txBody>
      </p:sp>
    </p:spTree>
    <p:extLst>
      <p:ext uri="{BB962C8B-B14F-4D97-AF65-F5344CB8AC3E}">
        <p14:creationId xmlns:p14="http://schemas.microsoft.com/office/powerpoint/2010/main" val="10744165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50D5-A985-04FF-4649-AAD7F4A04F7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6C6FFEF-BD4F-A890-3A1B-924536F1D6F6}"/>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AE2A9384-C67D-F28F-3839-4CF00384BE0E}"/>
              </a:ext>
            </a:extLst>
          </p:cNvPr>
          <p:cNvPicPr>
            <a:picLocks noChangeAspect="1"/>
          </p:cNvPicPr>
          <p:nvPr/>
        </p:nvPicPr>
        <p:blipFill rotWithShape="1">
          <a:blip r:embed="rId2"/>
          <a:srcRect l="26869" t="36551" r="27839" b="31392"/>
          <a:stretch/>
        </p:blipFill>
        <p:spPr>
          <a:xfrm>
            <a:off x="1647596" y="1657905"/>
            <a:ext cx="8896807" cy="3542190"/>
          </a:xfrm>
          <a:prstGeom prst="rect">
            <a:avLst/>
          </a:prstGeom>
        </p:spPr>
      </p:pic>
    </p:spTree>
    <p:extLst>
      <p:ext uri="{BB962C8B-B14F-4D97-AF65-F5344CB8AC3E}">
        <p14:creationId xmlns:p14="http://schemas.microsoft.com/office/powerpoint/2010/main" val="524438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4178</TotalTime>
  <Words>798</Words>
  <Application>Microsoft Office PowerPoint</Application>
  <PresentationFormat>Widescreen</PresentationFormat>
  <Paragraphs>91</Paragraphs>
  <Slides>42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Calibri</vt:lpstr>
      <vt:lpstr>Calibri Light</vt:lpstr>
      <vt:lpstr>Castellar</vt:lpstr>
      <vt:lpstr>Gilroy-Black</vt:lpstr>
      <vt:lpstr>Montserrat</vt:lpstr>
      <vt:lpstr>Segoe UI Light</vt:lpstr>
      <vt:lpstr>Office Theme</vt:lpstr>
      <vt:lpstr>PowerPoint Presentation</vt:lpstr>
      <vt:lpstr>Different fields</vt:lpstr>
      <vt:lpstr>Brain related diseases</vt:lpstr>
      <vt:lpstr>Diagnosis</vt:lpstr>
      <vt:lpstr>PowerPoint Presentation</vt:lpstr>
      <vt:lpstr>PowerPoint Presentation</vt:lpstr>
      <vt:lpstr>PowerPoint Presentation</vt:lpstr>
      <vt:lpstr>PowerPoint Presentation</vt:lpstr>
      <vt:lpstr>PowerPoint Presentation</vt:lpstr>
      <vt:lpstr>MRI Datasets</vt:lpstr>
      <vt:lpstr>DL for computer aided diagnosis</vt:lpstr>
      <vt:lpstr>PowerPoint Presentation</vt:lpstr>
      <vt:lpstr>CNN</vt:lpstr>
      <vt:lpstr>Feature Extraction</vt:lpstr>
      <vt:lpstr>What is Feature Extraction</vt:lpstr>
      <vt:lpstr>3D-CNN</vt:lpstr>
      <vt:lpstr>FNN</vt:lpstr>
      <vt:lpstr>PowerPoint Presentation</vt:lpstr>
      <vt:lpstr>PowerPoint Presentation</vt:lpstr>
      <vt:lpstr>RNN</vt:lpstr>
      <vt:lpstr>PowerPoint Presentation</vt:lpstr>
      <vt:lpstr>PowerPoint Presentation</vt:lpstr>
      <vt:lpstr>PowerPoint Presentation</vt:lpstr>
      <vt:lpstr>PowerPoint Presentation</vt:lpstr>
      <vt:lpstr>Cardiovascular dataset types</vt:lpstr>
      <vt:lpstr>Deep learning for epidemic and pandemic diseases</vt:lpstr>
      <vt:lpstr>PowerPoint Presentation</vt:lpstr>
      <vt:lpstr>PowerPoint Presentation</vt:lpstr>
      <vt:lpstr>PowerPoint Presentation</vt:lpstr>
      <vt:lpstr>PowerPoint Presentation</vt:lpstr>
      <vt:lpstr>PowerPoint Presentation</vt:lpstr>
      <vt:lpstr>PowerPoint Presentation</vt:lpstr>
      <vt:lpstr>Models used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10</dc:creator>
  <cp:lastModifiedBy>mohammad hasannejad</cp:lastModifiedBy>
  <cp:revision>88</cp:revision>
  <dcterms:created xsi:type="dcterms:W3CDTF">2022-05-08T13:08:21Z</dcterms:created>
  <dcterms:modified xsi:type="dcterms:W3CDTF">2022-10-06T10:15:16Z</dcterms:modified>
</cp:coreProperties>
</file>